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8"/>
  </p:notesMasterIdLst>
  <p:handoutMasterIdLst>
    <p:handoutMasterId r:id="rId69"/>
  </p:handoutMasterIdLst>
  <p:sldIdLst>
    <p:sldId id="327" r:id="rId5"/>
    <p:sldId id="330" r:id="rId6"/>
    <p:sldId id="338" r:id="rId7"/>
    <p:sldId id="331" r:id="rId8"/>
    <p:sldId id="332" r:id="rId9"/>
    <p:sldId id="298" r:id="rId10"/>
    <p:sldId id="262" r:id="rId11"/>
    <p:sldId id="263" r:id="rId12"/>
    <p:sldId id="299" r:id="rId13"/>
    <p:sldId id="302" r:id="rId14"/>
    <p:sldId id="264" r:id="rId15"/>
    <p:sldId id="266" r:id="rId16"/>
    <p:sldId id="336" r:id="rId17"/>
    <p:sldId id="265" r:id="rId18"/>
    <p:sldId id="337" r:id="rId19"/>
    <p:sldId id="276" r:id="rId20"/>
    <p:sldId id="303" r:id="rId21"/>
    <p:sldId id="293" r:id="rId22"/>
    <p:sldId id="277" r:id="rId23"/>
    <p:sldId id="339" r:id="rId24"/>
    <p:sldId id="345" r:id="rId25"/>
    <p:sldId id="346" r:id="rId26"/>
    <p:sldId id="347" r:id="rId27"/>
    <p:sldId id="348" r:id="rId28"/>
    <p:sldId id="344" r:id="rId29"/>
    <p:sldId id="343" r:id="rId30"/>
    <p:sldId id="342" r:id="rId31"/>
    <p:sldId id="341" r:id="rId32"/>
    <p:sldId id="340" r:id="rId33"/>
    <p:sldId id="284" r:id="rId34"/>
    <p:sldId id="269" r:id="rId35"/>
    <p:sldId id="304" r:id="rId36"/>
    <p:sldId id="305" r:id="rId37"/>
    <p:sldId id="307" r:id="rId38"/>
    <p:sldId id="306" r:id="rId39"/>
    <p:sldId id="308" r:id="rId40"/>
    <p:sldId id="270" r:id="rId41"/>
    <p:sldId id="309" r:id="rId42"/>
    <p:sldId id="310" r:id="rId43"/>
    <p:sldId id="311" r:id="rId44"/>
    <p:sldId id="312" r:id="rId45"/>
    <p:sldId id="314" r:id="rId46"/>
    <p:sldId id="313" r:id="rId47"/>
    <p:sldId id="315" r:id="rId48"/>
    <p:sldId id="316" r:id="rId49"/>
    <p:sldId id="317" r:id="rId50"/>
    <p:sldId id="294" r:id="rId51"/>
    <p:sldId id="296" r:id="rId52"/>
    <p:sldId id="318" r:id="rId53"/>
    <p:sldId id="319" r:id="rId54"/>
    <p:sldId id="321" r:id="rId55"/>
    <p:sldId id="322" r:id="rId56"/>
    <p:sldId id="323" r:id="rId57"/>
    <p:sldId id="324" r:id="rId58"/>
    <p:sldId id="333" r:id="rId59"/>
    <p:sldId id="334" r:id="rId60"/>
    <p:sldId id="335" r:id="rId61"/>
    <p:sldId id="288" r:id="rId62"/>
    <p:sldId id="289" r:id="rId63"/>
    <p:sldId id="320" r:id="rId64"/>
    <p:sldId id="274" r:id="rId65"/>
    <p:sldId id="275" r:id="rId66"/>
    <p:sldId id="329" r:id="rId6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2911DE35-F255-BCB8-A9B7-2D5BB686BFE0}" v="4" dt="2021-09-07T17:15:28.995"/>
    <p1510:client id="{3BA0D230-C853-4667-83F9-D85E65BD4B24}" v="2" dt="2021-08-19T16:32:24.566"/>
    <p1510:client id="{4A65824D-F658-0BC1-E15A-FAF61B5EC0D4}" v="24" dt="2021-09-07T17:20:13.045"/>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9/7/2021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738697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460925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295517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067202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550728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62</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1802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868568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85158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10590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403282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39815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hmedshahriar/IBM-Data-Science-Professional-Certification/blob/main/10_Applied%20Data%20Science%20Capstone/week_1_SpaceX%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hmedshahriar/IBM-Data-Science-Professional-Certification/blob/main/10_Applied%20Data%20Science%20Capstone/week_1_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ahmedshahriar/IBM-Data-Science-Professional-Certification/blob/main/10_Applied%20Data%20Science%20Capstone/week_2_EDA%20with%20Data%20Visualization.ipynb" TargetMode="External"/><Relationship Id="rId4" Type="http://schemas.openxmlformats.org/officeDocument/2006/relationships/hyperlink" Target="https://github.com/ahmedshahriar/IBM-Data-Science-Professional-Certification/blob/main/10_Applied%20Data%20Science%20Capstone/week_1_SpaceX%20Data%20EDA.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hmedshahriar/IBM-Data-Science-Professional-Certification/blob/main/10_Applied%20Data%20Science%20Capstone/week_2_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hmedshahriar/IBM-Data-Science-Professional-Certification/blob/main/10_Applied%20Data%20Science%20Capstone/week_2_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jp-tok.dataplatform.cloud.ibm.com/analytics/notebooks/v2/b22c27c8-c212-458f-a3f8-1ba9dc488551/view?access_token=fceec81711874576afa9fff7a398437f1635d40ec5951b4012a7e79fdfed10b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hmedshahriar/IBM-Data-Science-Professional-Certification/blob/main/10_Applied%20Data%20Science%20Capstone/week_3_Interactive%20Visual%20Analytics%20with%20Folium%20lab.ipyn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hmedshahriar/IBM-Data-Science-Professional-Certification/blob/main/10_Applied%20Data%20Science%20Capstone/week_3_SpaceX_Launch_Records_Dashboard_noteboo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hmedshahriar/IBM-Data-Science-Professional-Certification/blob/main/10_Applied%20Data%20Science%20Capstone/week_4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odepen.io/ahmed-shahriar-sakib/pen/ZEyBdMv"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codepen.io/ahmed-shahriar-sakib/pen/NWgbZOb" TargetMode="External"/><Relationship Id="rId5" Type="http://schemas.openxmlformats.org/officeDocument/2006/relationships/hyperlink" Target="https://gist.github.com/ahmedshahriar/c09b4e5ea8d4609026f7f8c759747c07" TargetMode="External"/><Relationship Id="rId4" Type="http://schemas.openxmlformats.org/officeDocument/2006/relationships/hyperlink" Target="https://gist.github.com/ahmedshahriar/30225c6df46529941f6a7b02f98886bc"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github.com/r-spacex/SpaceX-API"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hmedshahriar/IBM-Data-Science-Professional-Certification/blob/main/10_Applied%20Data%20Science%20Capstone/week_1_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api.spacexdata.com/v4/launches/past" TargetMode="External"/><Relationship Id="rId4" Type="http://schemas.openxmlformats.org/officeDocument/2006/relationships/hyperlink" Target="https://github.com/r-spacex/SpaceX-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Ahmed Shahriar Sakib</a:t>
            </a:r>
          </a:p>
          <a:p>
            <a:r>
              <a:rPr lang="en-US" dirty="0">
                <a:solidFill>
                  <a:schemeClr val="bg2"/>
                </a:solidFill>
                <a:latin typeface="Abadi"/>
                <a:ea typeface="SF Pro" pitchFamily="2" charset="0"/>
                <a:cs typeface="SF Pro" pitchFamily="2" charset="0"/>
              </a:rPr>
              <a:t>09.07.2021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51874" y="1792288"/>
            <a:ext cx="4588529" cy="423328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the completed web scraping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Content Placeholder 4">
            <a:extLst>
              <a:ext uri="{FF2B5EF4-FFF2-40B4-BE49-F238E27FC236}">
                <a16:creationId xmlns:a16="http://schemas.microsoft.com/office/drawing/2014/main" id="{4D6370F5-E08A-449A-A5E6-EDD44E3F0A42}"/>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0" name="Flowchart: Process 9">
            <a:extLst>
              <a:ext uri="{FF2B5EF4-FFF2-40B4-BE49-F238E27FC236}">
                <a16:creationId xmlns:a16="http://schemas.microsoft.com/office/drawing/2014/main" id="{B0BECE3B-4063-4BBC-A868-D9A3D5DE9369}"/>
              </a:ext>
            </a:extLst>
          </p:cNvPr>
          <p:cNvSpPr/>
          <p:nvPr/>
        </p:nvSpPr>
        <p:spPr>
          <a:xfrm>
            <a:off x="6199240" y="1999035"/>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Request the </a:t>
            </a:r>
            <a:r>
              <a:rPr lang="en-US" sz="1400" dirty="0">
                <a:solidFill>
                  <a:schemeClr val="bg1"/>
                </a:solidFill>
                <a:hlinkClick r:id="rId4">
                  <a:extLst>
                    <a:ext uri="{A12FA001-AC4F-418D-AE19-62706E023703}">
                      <ahyp:hlinkClr xmlns:ahyp="http://schemas.microsoft.com/office/drawing/2018/hyperlinkcolor" val="tx"/>
                    </a:ext>
                  </a:extLst>
                </a:hlinkClick>
              </a:rPr>
              <a:t>Falcon9 Launch Wiki page</a:t>
            </a:r>
            <a:r>
              <a:rPr lang="en-US" sz="1400" dirty="0">
                <a:solidFill>
                  <a:schemeClr val="bg1"/>
                </a:solidFill>
              </a:rPr>
              <a:t> using ‘requests’ module</a:t>
            </a:r>
          </a:p>
        </p:txBody>
      </p:sp>
      <p:sp>
        <p:nvSpPr>
          <p:cNvPr id="12" name="Flowchart: Process 11">
            <a:extLst>
              <a:ext uri="{FF2B5EF4-FFF2-40B4-BE49-F238E27FC236}">
                <a16:creationId xmlns:a16="http://schemas.microsoft.com/office/drawing/2014/main" id="{1FA9F7ED-AACB-4155-8C03-E33E9DFE9EE4}"/>
              </a:ext>
            </a:extLst>
          </p:cNvPr>
          <p:cNvSpPr/>
          <p:nvPr/>
        </p:nvSpPr>
        <p:spPr>
          <a:xfrm>
            <a:off x="6199240" y="292509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Request rocket launch data </a:t>
            </a:r>
          </a:p>
        </p:txBody>
      </p:sp>
      <p:sp>
        <p:nvSpPr>
          <p:cNvPr id="13" name="Flowchart: Process 12">
            <a:extLst>
              <a:ext uri="{FF2B5EF4-FFF2-40B4-BE49-F238E27FC236}">
                <a16:creationId xmlns:a16="http://schemas.microsoft.com/office/drawing/2014/main" id="{7F377E5F-1A15-4C4F-B528-C621B52AFC85}"/>
              </a:ext>
            </a:extLst>
          </p:cNvPr>
          <p:cNvSpPr/>
          <p:nvPr/>
        </p:nvSpPr>
        <p:spPr>
          <a:xfrm>
            <a:off x="6199240" y="3932906"/>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Parse the table data from html text using bs4</a:t>
            </a:r>
          </a:p>
        </p:txBody>
      </p:sp>
      <p:sp>
        <p:nvSpPr>
          <p:cNvPr id="14" name="Flowchart: Process 13">
            <a:extLst>
              <a:ext uri="{FF2B5EF4-FFF2-40B4-BE49-F238E27FC236}">
                <a16:creationId xmlns:a16="http://schemas.microsoft.com/office/drawing/2014/main" id="{A2A6EDB1-1DFF-4418-A42E-7C95F63D8E2C}"/>
              </a:ext>
            </a:extLst>
          </p:cNvPr>
          <p:cNvSpPr/>
          <p:nvPr/>
        </p:nvSpPr>
        <p:spPr>
          <a:xfrm>
            <a:off x="6199240" y="489365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a  “pandas” data frame from table data</a:t>
            </a:r>
          </a:p>
        </p:txBody>
      </p:sp>
      <p:sp>
        <p:nvSpPr>
          <p:cNvPr id="15" name="Flowchart: Process 14">
            <a:extLst>
              <a:ext uri="{FF2B5EF4-FFF2-40B4-BE49-F238E27FC236}">
                <a16:creationId xmlns:a16="http://schemas.microsoft.com/office/drawing/2014/main" id="{7265A344-CFC7-4488-B280-420828E547A1}"/>
              </a:ext>
            </a:extLst>
          </p:cNvPr>
          <p:cNvSpPr/>
          <p:nvPr/>
        </p:nvSpPr>
        <p:spPr>
          <a:xfrm>
            <a:off x="9212827" y="489365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Construct the Data and Store it in CSV format</a:t>
            </a:r>
          </a:p>
        </p:txBody>
      </p:sp>
      <p:cxnSp>
        <p:nvCxnSpPr>
          <p:cNvPr id="18" name="Straight Arrow Connector 17">
            <a:extLst>
              <a:ext uri="{FF2B5EF4-FFF2-40B4-BE49-F238E27FC236}">
                <a16:creationId xmlns:a16="http://schemas.microsoft.com/office/drawing/2014/main" id="{0F80AC14-B584-41DD-92AF-D9CABCF2C372}"/>
              </a:ext>
            </a:extLst>
          </p:cNvPr>
          <p:cNvCxnSpPr>
            <a:cxnSpLocks/>
            <a:stCxn id="10" idx="2"/>
            <a:endCxn id="12" idx="0"/>
          </p:cNvCxnSpPr>
          <p:nvPr/>
        </p:nvCxnSpPr>
        <p:spPr>
          <a:xfrm>
            <a:off x="7192298" y="2608635"/>
            <a:ext cx="0" cy="316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9DC42F-F99A-4B7A-8079-60252C9BF2DC}"/>
              </a:ext>
            </a:extLst>
          </p:cNvPr>
          <p:cNvCxnSpPr>
            <a:cxnSpLocks/>
            <a:stCxn id="12" idx="2"/>
            <a:endCxn id="13" idx="0"/>
          </p:cNvCxnSpPr>
          <p:nvPr/>
        </p:nvCxnSpPr>
        <p:spPr>
          <a:xfrm>
            <a:off x="7192298" y="3534694"/>
            <a:ext cx="0" cy="398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CB51E6-9947-4C3B-B885-7C85630F51DE}"/>
              </a:ext>
            </a:extLst>
          </p:cNvPr>
          <p:cNvCxnSpPr>
            <a:cxnSpLocks/>
            <a:endCxn id="14" idx="0"/>
          </p:cNvCxnSpPr>
          <p:nvPr/>
        </p:nvCxnSpPr>
        <p:spPr>
          <a:xfrm>
            <a:off x="7192298" y="4542506"/>
            <a:ext cx="0" cy="351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73C615-9ADA-4797-8008-D9E00D7D3704}"/>
              </a:ext>
            </a:extLst>
          </p:cNvPr>
          <p:cNvCxnSpPr>
            <a:cxnSpLocks/>
            <a:stCxn id="14" idx="3"/>
            <a:endCxn id="15" idx="1"/>
          </p:cNvCxnSpPr>
          <p:nvPr/>
        </p:nvCxnSpPr>
        <p:spPr>
          <a:xfrm>
            <a:off x="8185356" y="5198450"/>
            <a:ext cx="1027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61227"/>
            <a:ext cx="10281447" cy="4470065"/>
          </a:xfrm>
          <a:prstGeom prst="rect">
            <a:avLst/>
          </a:prstGeom>
        </p:spPr>
        <p:txBody>
          <a:bodyPr/>
          <a:lstStyle/>
          <a:p>
            <a:r>
              <a:rPr lang="en-US" sz="2000" dirty="0">
                <a:solidFill>
                  <a:schemeClr val="accent3">
                    <a:lumMod val="25000"/>
                  </a:schemeClr>
                </a:solidFill>
                <a:latin typeface="Abadi" panose="020B0604020104020204" pitchFamily="34" charset="0"/>
              </a:rPr>
              <a:t>Summary - The </a:t>
            </a:r>
            <a:r>
              <a:rPr lang="en-US" sz="2000" b="1" dirty="0">
                <a:solidFill>
                  <a:schemeClr val="accent3">
                    <a:lumMod val="25000"/>
                  </a:schemeClr>
                </a:solidFill>
                <a:latin typeface="Abadi" panose="020B0604020104020204" pitchFamily="34" charset="0"/>
              </a:rPr>
              <a:t>Falcon 1 </a:t>
            </a:r>
            <a:r>
              <a:rPr lang="en-US" sz="2000" dirty="0">
                <a:solidFill>
                  <a:schemeClr val="accent3">
                    <a:lumMod val="25000"/>
                  </a:schemeClr>
                </a:solidFill>
                <a:latin typeface="Abadi" panose="020B0604020104020204" pitchFamily="34" charset="0"/>
              </a:rPr>
              <a:t>launches data was filtered out the from scraped dataset. The null values inside of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were replaced by its mean value. A Landing Outcome label (“</a:t>
            </a:r>
            <a:r>
              <a:rPr lang="en-US" sz="2000" b="1" dirty="0" err="1">
                <a:solidFill>
                  <a:schemeClr val="accent3">
                    <a:lumMod val="25000"/>
                  </a:schemeClr>
                </a:solidFill>
                <a:latin typeface="Abadi" panose="020B0604020104020204" pitchFamily="34" charset="0"/>
              </a:rPr>
              <a:t>landing_class</a:t>
            </a:r>
            <a:r>
              <a:rPr lang="en-US" sz="2000" b="1" dirty="0">
                <a:solidFill>
                  <a:schemeClr val="accent3">
                    <a:lumMod val="25000"/>
                  </a:schemeClr>
                </a:solidFill>
                <a:latin typeface="Abadi" panose="020B0604020104020204" pitchFamily="34" charset="0"/>
              </a:rPr>
              <a:t>”</a:t>
            </a:r>
            <a:r>
              <a:rPr lang="en-US" sz="2000" dirty="0">
                <a:solidFill>
                  <a:schemeClr val="accent3">
                    <a:lumMod val="25000"/>
                  </a:schemeClr>
                </a:solidFill>
                <a:latin typeface="Abadi" panose="020B0604020104020204" pitchFamily="34" charset="0"/>
              </a:rPr>
              <a:t>) created from </a:t>
            </a:r>
            <a:r>
              <a:rPr lang="en-US" sz="2000" b="1" dirty="0">
                <a:solidFill>
                  <a:schemeClr val="accent3">
                    <a:lumMod val="25000"/>
                  </a:schemeClr>
                </a:solidFill>
                <a:latin typeface="Abadi" panose="020B0604020104020204" pitchFamily="34" charset="0"/>
              </a:rPr>
              <a:t>Outcome</a:t>
            </a:r>
            <a:r>
              <a:rPr lang="en-US" sz="2000" dirty="0">
                <a:solidFill>
                  <a:schemeClr val="accent3">
                    <a:lumMod val="25000"/>
                  </a:schemeClr>
                </a:solidFill>
                <a:latin typeface="Abadi" panose="020B0604020104020204" pitchFamily="34" charset="0"/>
              </a:rPr>
              <a:t> column. All categorical columns were converted using “One Hot Encode” and numerical columns were converted to float datatype.</a:t>
            </a:r>
          </a:p>
          <a:p>
            <a:r>
              <a:rPr lang="en-US" sz="2000" dirty="0">
                <a:solidFill>
                  <a:schemeClr val="accent3">
                    <a:lumMod val="25000"/>
                  </a:schemeClr>
                </a:solidFill>
                <a:latin typeface="Abadi" panose="020B0604020104020204" pitchFamily="34" charset="0"/>
              </a:rPr>
              <a:t>GitHub URL of completed data wrangling related </a:t>
            </a:r>
            <a:r>
              <a:rPr lang="en-US" sz="2000" dirty="0">
                <a:solidFill>
                  <a:schemeClr val="accent3">
                    <a:lumMod val="25000"/>
                  </a:schemeClr>
                </a:solidFill>
                <a:latin typeface="Abadi" panose="020B0604020104020204" pitchFamily="34" charset="0"/>
                <a:hlinkClick r:id="rId3"/>
              </a:rPr>
              <a:t>notebook-1</a:t>
            </a:r>
            <a:r>
              <a:rPr lang="en-US" sz="2000" dirty="0">
                <a:solidFill>
                  <a:schemeClr val="accent3">
                    <a:lumMod val="25000"/>
                  </a:schemeClr>
                </a:solidFill>
                <a:latin typeface="Abadi" panose="020B0604020104020204" pitchFamily="34" charset="0"/>
              </a:rPr>
              <a:t> , </a:t>
            </a:r>
            <a:r>
              <a:rPr lang="en-US" sz="2000" dirty="0">
                <a:solidFill>
                  <a:schemeClr val="accent3">
                    <a:lumMod val="25000"/>
                  </a:schemeClr>
                </a:solidFill>
                <a:latin typeface="Abadi" panose="020B0604020104020204" pitchFamily="34" charset="0"/>
                <a:hlinkClick r:id="rId4"/>
              </a:rPr>
              <a:t>notebook-2</a:t>
            </a:r>
            <a:r>
              <a:rPr lang="en-US" sz="20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hlinkClick r:id="rId5"/>
              </a:rPr>
              <a:t>notebook-3</a:t>
            </a:r>
            <a:r>
              <a:rPr lang="en-US" sz="20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Flowchart: Process 5">
            <a:extLst>
              <a:ext uri="{FF2B5EF4-FFF2-40B4-BE49-F238E27FC236}">
                <a16:creationId xmlns:a16="http://schemas.microsoft.com/office/drawing/2014/main" id="{EC73E1CF-6FDB-48C6-9BC6-DEAF9B74A0FA}"/>
              </a:ext>
            </a:extLst>
          </p:cNvPr>
          <p:cNvSpPr/>
          <p:nvPr/>
        </p:nvSpPr>
        <p:spPr>
          <a:xfrm>
            <a:off x="947904" y="400129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Construct a “Pandas” DataFrame with Scraped Data</a:t>
            </a:r>
            <a:endParaRPr lang="en-US" sz="1400" dirty="0">
              <a:solidFill>
                <a:schemeClr val="bg1"/>
              </a:solidFill>
            </a:endParaRPr>
          </a:p>
        </p:txBody>
      </p:sp>
      <p:sp>
        <p:nvSpPr>
          <p:cNvPr id="7" name="Flowchart: Process 6">
            <a:extLst>
              <a:ext uri="{FF2B5EF4-FFF2-40B4-BE49-F238E27FC236}">
                <a16:creationId xmlns:a16="http://schemas.microsoft.com/office/drawing/2014/main" id="{D8359C25-685F-4B59-955A-83BFAA8D1A3C}"/>
              </a:ext>
            </a:extLst>
          </p:cNvPr>
          <p:cNvSpPr/>
          <p:nvPr/>
        </p:nvSpPr>
        <p:spPr>
          <a:xfrm>
            <a:off x="947904" y="504402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Filter the DataFrame to Only Falcon 9 launches</a:t>
            </a:r>
            <a:endParaRPr lang="en-US" sz="1400" dirty="0">
              <a:solidFill>
                <a:schemeClr val="bg1"/>
              </a:solidFill>
            </a:endParaRPr>
          </a:p>
        </p:txBody>
      </p:sp>
      <p:sp>
        <p:nvSpPr>
          <p:cNvPr id="9" name="Flowchart: Process 8">
            <a:extLst>
              <a:ext uri="{FF2B5EF4-FFF2-40B4-BE49-F238E27FC236}">
                <a16:creationId xmlns:a16="http://schemas.microsoft.com/office/drawing/2014/main" id="{35942D32-BCC9-4DF3-846A-186846CF1FB1}"/>
              </a:ext>
            </a:extLst>
          </p:cNvPr>
          <p:cNvSpPr/>
          <p:nvPr/>
        </p:nvSpPr>
        <p:spPr>
          <a:xfrm>
            <a:off x="3318388" y="400129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Dealing With Missing Values</a:t>
            </a:r>
          </a:p>
        </p:txBody>
      </p:sp>
      <p:sp>
        <p:nvSpPr>
          <p:cNvPr id="10" name="Flowchart: Process 9">
            <a:extLst>
              <a:ext uri="{FF2B5EF4-FFF2-40B4-BE49-F238E27FC236}">
                <a16:creationId xmlns:a16="http://schemas.microsoft.com/office/drawing/2014/main" id="{F5C7EBE2-03BA-4F8F-B479-563255E3AB14}"/>
              </a:ext>
            </a:extLst>
          </p:cNvPr>
          <p:cNvSpPr/>
          <p:nvPr/>
        </p:nvSpPr>
        <p:spPr>
          <a:xfrm>
            <a:off x="3318388" y="510467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A Landing Outcome Label From Outcome Column</a:t>
            </a:r>
          </a:p>
        </p:txBody>
      </p:sp>
      <p:sp>
        <p:nvSpPr>
          <p:cNvPr id="11" name="Flowchart: Process 10">
            <a:extLst>
              <a:ext uri="{FF2B5EF4-FFF2-40B4-BE49-F238E27FC236}">
                <a16:creationId xmlns:a16="http://schemas.microsoft.com/office/drawing/2014/main" id="{357EC9D7-2AD8-4FC3-835C-8C5849472533}"/>
              </a:ext>
            </a:extLst>
          </p:cNvPr>
          <p:cNvSpPr/>
          <p:nvPr/>
        </p:nvSpPr>
        <p:spPr>
          <a:xfrm>
            <a:off x="8914838" y="510467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Construct the Final DataFrame and dump in CSV file</a:t>
            </a:r>
          </a:p>
        </p:txBody>
      </p:sp>
      <p:cxnSp>
        <p:nvCxnSpPr>
          <p:cNvPr id="15" name="Straight Arrow Connector 14">
            <a:extLst>
              <a:ext uri="{FF2B5EF4-FFF2-40B4-BE49-F238E27FC236}">
                <a16:creationId xmlns:a16="http://schemas.microsoft.com/office/drawing/2014/main" id="{53AD5CAB-262E-41D9-8F91-85CB8FD5DF5D}"/>
              </a:ext>
            </a:extLst>
          </p:cNvPr>
          <p:cNvCxnSpPr>
            <a:cxnSpLocks/>
            <a:stCxn id="10" idx="3"/>
            <a:endCxn id="29" idx="1"/>
          </p:cNvCxnSpPr>
          <p:nvPr/>
        </p:nvCxnSpPr>
        <p:spPr>
          <a:xfrm flipV="1">
            <a:off x="5304504" y="4306094"/>
            <a:ext cx="723944" cy="110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A820BA-C0D0-48BE-9BD8-452CC9FACC92}"/>
              </a:ext>
            </a:extLst>
          </p:cNvPr>
          <p:cNvCxnSpPr>
            <a:cxnSpLocks/>
            <a:stCxn id="9" idx="2"/>
            <a:endCxn id="10" idx="0"/>
          </p:cNvCxnSpPr>
          <p:nvPr/>
        </p:nvCxnSpPr>
        <p:spPr>
          <a:xfrm>
            <a:off x="4311446" y="4610894"/>
            <a:ext cx="0" cy="493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AE44B9-28ED-4319-AA7D-204BDF82D0F7}"/>
              </a:ext>
            </a:extLst>
          </p:cNvPr>
          <p:cNvCxnSpPr>
            <a:cxnSpLocks/>
            <a:stCxn id="7" idx="3"/>
            <a:endCxn id="9" idx="1"/>
          </p:cNvCxnSpPr>
          <p:nvPr/>
        </p:nvCxnSpPr>
        <p:spPr>
          <a:xfrm flipV="1">
            <a:off x="2934020" y="4306094"/>
            <a:ext cx="384368" cy="104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D003FC2-2619-4F9F-BDFE-6964AF0041BD}"/>
              </a:ext>
            </a:extLst>
          </p:cNvPr>
          <p:cNvCxnSpPr>
            <a:cxnSpLocks/>
            <a:stCxn id="6" idx="2"/>
            <a:endCxn id="7" idx="0"/>
          </p:cNvCxnSpPr>
          <p:nvPr/>
        </p:nvCxnSpPr>
        <p:spPr>
          <a:xfrm>
            <a:off x="1940962" y="4610894"/>
            <a:ext cx="0" cy="433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lowchart: Process 27">
            <a:extLst>
              <a:ext uri="{FF2B5EF4-FFF2-40B4-BE49-F238E27FC236}">
                <a16:creationId xmlns:a16="http://schemas.microsoft.com/office/drawing/2014/main" id="{47F6A751-46D7-4127-AC20-71FBF5468282}"/>
              </a:ext>
            </a:extLst>
          </p:cNvPr>
          <p:cNvSpPr/>
          <p:nvPr/>
        </p:nvSpPr>
        <p:spPr>
          <a:xfrm>
            <a:off x="6026539" y="5104670"/>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Cast All Numeric Columns to “float64”</a:t>
            </a:r>
          </a:p>
        </p:txBody>
      </p:sp>
      <p:sp>
        <p:nvSpPr>
          <p:cNvPr id="29" name="Flowchart: Process 28">
            <a:extLst>
              <a:ext uri="{FF2B5EF4-FFF2-40B4-BE49-F238E27FC236}">
                <a16:creationId xmlns:a16="http://schemas.microsoft.com/office/drawing/2014/main" id="{1EF0F6BD-97CC-4483-B6A0-A507A2EEDD75}"/>
              </a:ext>
            </a:extLst>
          </p:cNvPr>
          <p:cNvSpPr/>
          <p:nvPr/>
        </p:nvSpPr>
        <p:spPr>
          <a:xfrm>
            <a:off x="6028448" y="400129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One Hot Encoding to Categorical Columns</a:t>
            </a:r>
          </a:p>
        </p:txBody>
      </p:sp>
      <p:cxnSp>
        <p:nvCxnSpPr>
          <p:cNvPr id="37" name="Straight Arrow Connector 36">
            <a:extLst>
              <a:ext uri="{FF2B5EF4-FFF2-40B4-BE49-F238E27FC236}">
                <a16:creationId xmlns:a16="http://schemas.microsoft.com/office/drawing/2014/main" id="{4D169E42-26C2-4C7E-9122-2CEE2AB43F05}"/>
              </a:ext>
            </a:extLst>
          </p:cNvPr>
          <p:cNvCxnSpPr>
            <a:cxnSpLocks/>
            <a:stCxn id="29" idx="2"/>
            <a:endCxn id="28" idx="0"/>
          </p:cNvCxnSpPr>
          <p:nvPr/>
        </p:nvCxnSpPr>
        <p:spPr>
          <a:xfrm flipH="1">
            <a:off x="7019597" y="4610894"/>
            <a:ext cx="1909" cy="493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ABDD73-F49C-4E42-8A82-CC93C0651AF7}"/>
              </a:ext>
            </a:extLst>
          </p:cNvPr>
          <p:cNvCxnSpPr>
            <a:cxnSpLocks/>
            <a:stCxn id="28" idx="3"/>
            <a:endCxn id="11" idx="1"/>
          </p:cNvCxnSpPr>
          <p:nvPr/>
        </p:nvCxnSpPr>
        <p:spPr>
          <a:xfrm>
            <a:off x="8012655" y="5409470"/>
            <a:ext cx="902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400" dirty="0">
                <a:latin typeface="Abadi"/>
              </a:rPr>
              <a:t>For Explorative Data Analysis, following charts were used:</a:t>
            </a:r>
          </a:p>
          <a:p>
            <a:pPr marL="0" indent="0">
              <a:lnSpc>
                <a:spcPct val="100000"/>
              </a:lnSpc>
              <a:spcBef>
                <a:spcPts val="1400"/>
              </a:spcBef>
              <a:buNone/>
            </a:pPr>
            <a:r>
              <a:rPr lang="en-US" sz="2000" b="1" dirty="0" err="1">
                <a:solidFill>
                  <a:srgbClr val="0B49CB"/>
                </a:solidFill>
                <a:latin typeface="Abadi"/>
              </a:rPr>
              <a:t>CatPlot</a:t>
            </a:r>
            <a:r>
              <a:rPr lang="en-US" sz="2000" dirty="0">
                <a:solidFill>
                  <a:schemeClr val="accent3">
                    <a:lumMod val="25000"/>
                  </a:schemeClr>
                </a:solidFill>
                <a:latin typeface="Abadi"/>
              </a:rPr>
              <a:t> :</a:t>
            </a:r>
          </a:p>
          <a:p>
            <a:pPr>
              <a:lnSpc>
                <a:spcPct val="100000"/>
              </a:lnSpc>
              <a:spcBef>
                <a:spcPts val="1400"/>
              </a:spcBef>
            </a:pPr>
            <a:r>
              <a:rPr lang="en-US" sz="2000" dirty="0" err="1">
                <a:solidFill>
                  <a:srgbClr val="1C7DDB"/>
                </a:solidFill>
                <a:latin typeface="Abadi"/>
              </a:rPr>
              <a:t>FlightNumber</a:t>
            </a:r>
            <a:r>
              <a:rPr lang="en-US" sz="2000" dirty="0">
                <a:solidFill>
                  <a:srgbClr val="1C7DDB"/>
                </a:solidFill>
                <a:latin typeface="Abadi"/>
              </a:rPr>
              <a:t> vs </a:t>
            </a:r>
            <a:r>
              <a:rPr lang="en-US" sz="2000" dirty="0" err="1">
                <a:solidFill>
                  <a:srgbClr val="1C7DDB"/>
                </a:solidFill>
                <a:latin typeface="Abadi"/>
              </a:rPr>
              <a:t>LaunchSite</a:t>
            </a:r>
            <a:r>
              <a:rPr lang="en-US" sz="2000" dirty="0">
                <a:solidFill>
                  <a:srgbClr val="1C7DDB"/>
                </a:solidFill>
                <a:latin typeface="Abadi"/>
              </a:rPr>
              <a:t> </a:t>
            </a:r>
            <a:r>
              <a:rPr lang="en-US" sz="2000" dirty="0">
                <a:solidFill>
                  <a:schemeClr val="accent3">
                    <a:lumMod val="25000"/>
                  </a:schemeClr>
                </a:solidFill>
                <a:latin typeface="Abadi"/>
              </a:rPr>
              <a:t>: To visualize the relationship between Flight Number and Launch Site</a:t>
            </a:r>
          </a:p>
          <a:p>
            <a:pPr>
              <a:lnSpc>
                <a:spcPct val="100000"/>
              </a:lnSpc>
              <a:spcBef>
                <a:spcPts val="1400"/>
              </a:spcBef>
            </a:pPr>
            <a:r>
              <a:rPr lang="en-US" sz="2000" dirty="0">
                <a:solidFill>
                  <a:srgbClr val="1C7DDB"/>
                </a:solidFill>
                <a:latin typeface="Abadi"/>
              </a:rPr>
              <a:t>Payload vs Launch Site </a:t>
            </a:r>
            <a:r>
              <a:rPr lang="en-US" sz="2000" dirty="0">
                <a:solidFill>
                  <a:schemeClr val="accent3">
                    <a:lumMod val="25000"/>
                  </a:schemeClr>
                </a:solidFill>
                <a:latin typeface="Abadi"/>
              </a:rPr>
              <a:t>: To visualize the relationship between Payload and Launch Site</a:t>
            </a:r>
          </a:p>
          <a:p>
            <a:pPr>
              <a:lnSpc>
                <a:spcPct val="100000"/>
              </a:lnSpc>
              <a:spcBef>
                <a:spcPts val="1400"/>
              </a:spcBef>
            </a:pPr>
            <a:r>
              <a:rPr lang="en-US" sz="2000" dirty="0" err="1">
                <a:solidFill>
                  <a:srgbClr val="1C7DDB"/>
                </a:solidFill>
                <a:latin typeface="Abadi"/>
              </a:rPr>
              <a:t>FlightNumber</a:t>
            </a:r>
            <a:r>
              <a:rPr lang="en-US" sz="2000" dirty="0">
                <a:solidFill>
                  <a:srgbClr val="1C7DDB"/>
                </a:solidFill>
                <a:latin typeface="Abadi"/>
              </a:rPr>
              <a:t> vs Orbit type </a:t>
            </a:r>
            <a:r>
              <a:rPr lang="en-US" sz="2000" dirty="0">
                <a:solidFill>
                  <a:schemeClr val="accent3">
                    <a:lumMod val="25000"/>
                  </a:schemeClr>
                </a:solidFill>
                <a:latin typeface="Abadi"/>
              </a:rPr>
              <a:t>: To visualize the relationship between Flight Number and Orbit type</a:t>
            </a:r>
          </a:p>
          <a:p>
            <a:pPr>
              <a:lnSpc>
                <a:spcPct val="100000"/>
              </a:lnSpc>
              <a:spcBef>
                <a:spcPts val="1400"/>
              </a:spcBef>
            </a:pPr>
            <a:r>
              <a:rPr lang="en-US" sz="2000" dirty="0">
                <a:solidFill>
                  <a:srgbClr val="1C7DDB"/>
                </a:solidFill>
                <a:latin typeface="Abadi"/>
              </a:rPr>
              <a:t>Payload vs Orbit type </a:t>
            </a:r>
            <a:r>
              <a:rPr lang="en-US" sz="2000" dirty="0">
                <a:solidFill>
                  <a:schemeClr val="accent3">
                    <a:lumMod val="25000"/>
                  </a:schemeClr>
                </a:solidFill>
                <a:latin typeface="Abadi"/>
              </a:rPr>
              <a:t>: To visualize the relationship between Payload and Orbit type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000" b="1" dirty="0">
                <a:solidFill>
                  <a:srgbClr val="0B49CB"/>
                </a:solidFill>
                <a:latin typeface="Abadi"/>
              </a:rPr>
              <a:t>Bar Chart</a:t>
            </a:r>
            <a:endParaRPr lang="en-US" sz="2000" dirty="0">
              <a:solidFill>
                <a:schemeClr val="accent3">
                  <a:lumMod val="25000"/>
                </a:schemeClr>
              </a:solidFill>
              <a:latin typeface="Abadi"/>
            </a:endParaRPr>
          </a:p>
          <a:p>
            <a:pPr>
              <a:lnSpc>
                <a:spcPct val="100000"/>
              </a:lnSpc>
              <a:spcBef>
                <a:spcPts val="1400"/>
              </a:spcBef>
            </a:pPr>
            <a:r>
              <a:rPr lang="en-US" sz="2000" dirty="0">
                <a:solidFill>
                  <a:srgbClr val="1C7DDB"/>
                </a:solidFill>
                <a:latin typeface="Abadi"/>
              </a:rPr>
              <a:t>Orbit vs Success Rate </a:t>
            </a:r>
            <a:r>
              <a:rPr lang="en-US" sz="2000" dirty="0">
                <a:solidFill>
                  <a:schemeClr val="accent3">
                    <a:lumMod val="25000"/>
                  </a:schemeClr>
                </a:solidFill>
                <a:latin typeface="Abadi"/>
              </a:rPr>
              <a:t>: To visualize the relationship between success rate of each orbit type</a:t>
            </a:r>
          </a:p>
          <a:p>
            <a:pPr marL="0" indent="0">
              <a:lnSpc>
                <a:spcPct val="100000"/>
              </a:lnSpc>
              <a:spcBef>
                <a:spcPts val="1400"/>
              </a:spcBef>
              <a:buNone/>
            </a:pPr>
            <a:r>
              <a:rPr lang="en-US" sz="2200" b="1" dirty="0">
                <a:solidFill>
                  <a:srgbClr val="0B49CB"/>
                </a:solidFill>
                <a:latin typeface="Abadi"/>
              </a:rPr>
              <a:t>Line chart</a:t>
            </a:r>
          </a:p>
          <a:p>
            <a:pPr>
              <a:lnSpc>
                <a:spcPct val="100000"/>
              </a:lnSpc>
              <a:spcBef>
                <a:spcPts val="1400"/>
              </a:spcBef>
            </a:pPr>
            <a:r>
              <a:rPr lang="en-US" sz="2200" dirty="0">
                <a:solidFill>
                  <a:srgbClr val="1C7DDB"/>
                </a:solidFill>
                <a:latin typeface="Abadi"/>
              </a:rPr>
              <a:t>Year vs Class </a:t>
            </a:r>
            <a:r>
              <a:rPr lang="en-US" sz="2200" dirty="0">
                <a:solidFill>
                  <a:schemeClr val="accent3">
                    <a:lumMod val="25000"/>
                  </a:schemeClr>
                </a:solidFill>
                <a:latin typeface="Abadi"/>
              </a:rPr>
              <a:t>: To visualize the launch success yearly trend</a:t>
            </a:r>
          </a:p>
          <a:p>
            <a:pPr>
              <a:lnSpc>
                <a:spcPct val="100000"/>
              </a:lnSpc>
              <a:spcBef>
                <a:spcPts val="1400"/>
              </a:spcBef>
            </a:pPr>
            <a:endParaRPr lang="en-US" sz="2200" dirty="0">
              <a:solidFill>
                <a:schemeClr val="accent3">
                  <a:lumMod val="25000"/>
                </a:schemeClr>
              </a:solidFill>
              <a:latin typeface="Abadi"/>
            </a:endParaRPr>
          </a:p>
          <a:p>
            <a:pPr marL="0" indent="0">
              <a:buNone/>
            </a:pPr>
            <a:r>
              <a:rPr lang="en-US" sz="2400" dirty="0">
                <a:solidFill>
                  <a:schemeClr val="accent3">
                    <a:lumMod val="25000"/>
                  </a:schemeClr>
                </a:solidFill>
                <a:latin typeface="Abadi" panose="020B0604020104020204" pitchFamily="34" charset="0"/>
                <a:hlinkClick r:id="rId3"/>
              </a:rPr>
              <a:t>GitHub URL of the completed EDA with data visualization notebook</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[Continued]</a:t>
            </a:r>
          </a:p>
        </p:txBody>
      </p:sp>
    </p:spTree>
    <p:extLst>
      <p:ext uri="{BB962C8B-B14F-4D97-AF65-F5344CB8AC3E}">
        <p14:creationId xmlns:p14="http://schemas.microsoft.com/office/powerpoint/2010/main" val="3555179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261784" cy="4351338"/>
          </a:xfrm>
          <a:prstGeom prst="rect">
            <a:avLst/>
          </a:prstGeom>
        </p:spPr>
        <p:txBody>
          <a:bodyPr lIns="91440" tIns="45720" rIns="91440" bIns="45720" anchor="t"/>
          <a:lstStyle/>
          <a:p>
            <a:pPr marL="0" indent="0">
              <a:lnSpc>
                <a:spcPct val="100000"/>
              </a:lnSpc>
              <a:spcBef>
                <a:spcPts val="1400"/>
              </a:spcBef>
              <a:buNone/>
            </a:pPr>
            <a:r>
              <a:rPr lang="en-US" sz="2400" b="1" dirty="0">
                <a:solidFill>
                  <a:schemeClr val="accent3">
                    <a:lumMod val="25000"/>
                  </a:schemeClr>
                </a:solidFill>
                <a:latin typeface="Abadi"/>
              </a:rPr>
              <a:t>SQL queries performed </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To display the names of the unique launch sites in the space mission</a:t>
            </a:r>
          </a:p>
          <a:p>
            <a:pPr>
              <a:lnSpc>
                <a:spcPct val="100000"/>
              </a:lnSpc>
              <a:spcBef>
                <a:spcPts val="1400"/>
              </a:spcBef>
            </a:pPr>
            <a:r>
              <a:rPr lang="en-US" sz="2200" dirty="0">
                <a:solidFill>
                  <a:schemeClr val="accent3">
                    <a:lumMod val="25000"/>
                  </a:schemeClr>
                </a:solidFill>
                <a:latin typeface="Abadi"/>
              </a:rPr>
              <a:t>To display 5 records where launch sites begin with the string 'CCA’</a:t>
            </a:r>
          </a:p>
          <a:p>
            <a:pPr>
              <a:lnSpc>
                <a:spcPct val="100000"/>
              </a:lnSpc>
              <a:spcBef>
                <a:spcPts val="1400"/>
              </a:spcBef>
            </a:pPr>
            <a:r>
              <a:rPr lang="en-US" sz="2200" dirty="0">
                <a:solidFill>
                  <a:schemeClr val="accent3">
                    <a:lumMod val="25000"/>
                  </a:schemeClr>
                </a:solidFill>
                <a:latin typeface="Abadi"/>
              </a:rPr>
              <a:t>To display the total payload mass carried by boosters launched by NASA (CRS)</a:t>
            </a:r>
          </a:p>
          <a:p>
            <a:pPr>
              <a:lnSpc>
                <a:spcPct val="100000"/>
              </a:lnSpc>
              <a:spcBef>
                <a:spcPts val="1400"/>
              </a:spcBef>
            </a:pPr>
            <a:r>
              <a:rPr lang="en-US" sz="2200" dirty="0">
                <a:solidFill>
                  <a:schemeClr val="accent3">
                    <a:lumMod val="25000"/>
                  </a:schemeClr>
                </a:solidFill>
                <a:latin typeface="Abadi"/>
              </a:rPr>
              <a:t>To display average payload mass carried by booster version “F9 v1.1”</a:t>
            </a:r>
          </a:p>
          <a:p>
            <a:pPr>
              <a:lnSpc>
                <a:spcPct val="100000"/>
              </a:lnSpc>
              <a:spcBef>
                <a:spcPts val="1400"/>
              </a:spcBef>
            </a:pPr>
            <a:r>
              <a:rPr lang="en-US" sz="2200" dirty="0">
                <a:solidFill>
                  <a:schemeClr val="accent3">
                    <a:lumMod val="25000"/>
                  </a:schemeClr>
                </a:solidFill>
                <a:latin typeface="Abadi"/>
              </a:rPr>
              <a:t>To list the date when the first successful landing outcome in ground pad was achieved</a:t>
            </a:r>
          </a:p>
          <a:p>
            <a:pPr>
              <a:lnSpc>
                <a:spcPct val="100000"/>
              </a:lnSpc>
              <a:spcBef>
                <a:spcPts val="1400"/>
              </a:spcBef>
            </a:pPr>
            <a:r>
              <a:rPr lang="en-US" sz="2200" dirty="0">
                <a:solidFill>
                  <a:schemeClr val="accent3">
                    <a:lumMod val="25000"/>
                  </a:schemeClr>
                </a:solidFill>
                <a:latin typeface="Abadi"/>
              </a:rPr>
              <a:t>To list the names of the boosters which have success in drone ship and have payload mass greater than 4000 but less than 6000</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 [Continued] :</a:t>
            </a:r>
          </a:p>
          <a:p>
            <a:pPr>
              <a:lnSpc>
                <a:spcPct val="100000"/>
              </a:lnSpc>
              <a:spcBef>
                <a:spcPts val="1400"/>
              </a:spcBef>
            </a:pPr>
            <a:r>
              <a:rPr lang="en-US" sz="2200" dirty="0">
                <a:solidFill>
                  <a:schemeClr val="accent3">
                    <a:lumMod val="25000"/>
                  </a:schemeClr>
                </a:solidFill>
                <a:latin typeface="Abadi"/>
              </a:rPr>
              <a:t>To list the total number of successful and failure mission outcomes</a:t>
            </a:r>
          </a:p>
          <a:p>
            <a:pPr>
              <a:lnSpc>
                <a:spcPct val="100000"/>
              </a:lnSpc>
              <a:spcBef>
                <a:spcPts val="1400"/>
              </a:spcBef>
            </a:pPr>
            <a:r>
              <a:rPr lang="en-US" sz="2200" dirty="0">
                <a:solidFill>
                  <a:schemeClr val="accent3">
                    <a:lumMod val="25000"/>
                  </a:schemeClr>
                </a:solidFill>
                <a:latin typeface="Abadi"/>
              </a:rPr>
              <a:t>To list the names of the booster versions which have carried the maximum payload mass. Use a subquery</a:t>
            </a:r>
          </a:p>
          <a:p>
            <a:pPr>
              <a:lnSpc>
                <a:spcPct val="100000"/>
              </a:lnSpc>
              <a:spcBef>
                <a:spcPts val="1400"/>
              </a:spcBef>
            </a:pPr>
            <a:r>
              <a:rPr lang="en-US" sz="2200" dirty="0">
                <a:solidFill>
                  <a:schemeClr val="accent3">
                    <a:lumMod val="25000"/>
                  </a:schemeClr>
                </a:solidFill>
                <a:latin typeface="Abadi"/>
              </a:rPr>
              <a:t>To list the failed landing outcomes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To rank the count of landing outcomes (such as Failure (drone ship) or Success (ground pad)) between the date 2010-06-04 and 2017-03-20, in descending order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 of the completed EDA with SQL notebook</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[Continued]</a:t>
            </a:r>
            <a:endParaRPr lang="en-US" dirty="0">
              <a:solidFill>
                <a:srgbClr val="0B49CB"/>
              </a:solidFill>
            </a:endParaRPr>
          </a:p>
        </p:txBody>
      </p:sp>
    </p:spTree>
    <p:extLst>
      <p:ext uri="{BB962C8B-B14F-4D97-AF65-F5344CB8AC3E}">
        <p14:creationId xmlns:p14="http://schemas.microsoft.com/office/powerpoint/2010/main" val="353676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marL="0" indent="0">
              <a:lnSpc>
                <a:spcPct val="100000"/>
              </a:lnSpc>
              <a:spcBef>
                <a:spcPts val="1400"/>
              </a:spcBef>
              <a:buNone/>
            </a:pPr>
            <a:r>
              <a:rPr lang="en-US" sz="2600" b="1" dirty="0">
                <a:solidFill>
                  <a:schemeClr val="accent3">
                    <a:lumMod val="25000"/>
                  </a:schemeClr>
                </a:solidFill>
                <a:latin typeface="Abadi" panose="020B0604020104020204" pitchFamily="34" charset="0"/>
              </a:rPr>
              <a:t>Map objects which are created and added to the folium map are given below </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Markers</a:t>
            </a:r>
            <a:r>
              <a:rPr lang="en-US" sz="2200" dirty="0">
                <a:solidFill>
                  <a:schemeClr val="accent3">
                    <a:lumMod val="25000"/>
                  </a:schemeClr>
                </a:solidFill>
                <a:latin typeface="Abadi" panose="020B0604020104020204" pitchFamily="34" charset="0"/>
              </a:rPr>
              <a:t> : Added to mark a specific area with a text label on a specific coordinate</a:t>
            </a:r>
          </a:p>
          <a:p>
            <a:pPr>
              <a:lnSpc>
                <a:spcPct val="100000"/>
              </a:lnSpc>
              <a:spcBef>
                <a:spcPts val="1400"/>
              </a:spcBef>
            </a:pPr>
            <a:r>
              <a:rPr lang="en-US" sz="2200" b="1" dirty="0">
                <a:solidFill>
                  <a:schemeClr val="accent3">
                    <a:lumMod val="25000"/>
                  </a:schemeClr>
                </a:solidFill>
                <a:latin typeface="Abadi" panose="020B0604020104020204" pitchFamily="34" charset="0"/>
              </a:rPr>
              <a:t>Circles</a:t>
            </a:r>
            <a:r>
              <a:rPr lang="en-US" sz="2200" dirty="0">
                <a:solidFill>
                  <a:schemeClr val="accent3">
                    <a:lumMod val="25000"/>
                  </a:schemeClr>
                </a:solidFill>
                <a:latin typeface="Abadi" panose="020B0604020104020204" pitchFamily="34" charset="0"/>
              </a:rPr>
              <a:t> : Added to highlight circle areas with a text label on a specific coordinate</a:t>
            </a:r>
          </a:p>
          <a:p>
            <a:pPr>
              <a:lnSpc>
                <a:spcPct val="100000"/>
              </a:lnSpc>
              <a:spcBef>
                <a:spcPts val="1400"/>
              </a:spcBef>
            </a:pPr>
            <a:r>
              <a:rPr lang="en-US" sz="2200" b="1"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 :  Marker clusters were used to simplify the containing many markers having the same coordinates. </a:t>
            </a:r>
          </a:p>
          <a:p>
            <a:pPr>
              <a:lnSpc>
                <a:spcPct val="100000"/>
              </a:lnSpc>
              <a:spcBef>
                <a:spcPts val="1400"/>
              </a:spcBef>
            </a:pPr>
            <a:r>
              <a:rPr lang="en-US" sz="2200" b="1"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 Used to get coordinate for a mouse over a point on the map (proximities). It helps to find the coordinates easily of any points of interests while exploring the map</a:t>
            </a:r>
          </a:p>
          <a:p>
            <a:pPr>
              <a:lnSpc>
                <a:spcPct val="100000"/>
              </a:lnSpc>
              <a:spcBef>
                <a:spcPts val="1400"/>
              </a:spcBef>
            </a:pPr>
            <a:r>
              <a:rPr lang="en-US" sz="2200" b="1"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 It draws polyline overlays on a map. It was used to denote the distance between a launch site and its proximities. (such as Railway station, city etc.)</a:t>
            </a: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Notebook link to view the Lab Codes with Folium Map</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4"/>
              </a:rPr>
              <a:t>GitHub URL of the completed interactive map with Folium map</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Plots/graphs and interactions which are added to the dashboard </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b="1" dirty="0">
                <a:solidFill>
                  <a:schemeClr val="accent3">
                    <a:lumMod val="25000"/>
                  </a:schemeClr>
                </a:solidFill>
                <a:latin typeface="Abadi" panose="020B0604020104020204" pitchFamily="34" charset="0"/>
              </a:rPr>
              <a:t>Drop-down Input Component </a:t>
            </a:r>
            <a:r>
              <a:rPr lang="en-US" sz="2200" dirty="0">
                <a:solidFill>
                  <a:schemeClr val="accent3">
                    <a:lumMod val="25000"/>
                  </a:schemeClr>
                </a:solidFill>
                <a:latin typeface="Abadi" panose="020B0604020104020204" pitchFamily="34" charset="0"/>
              </a:rPr>
              <a:t>: To select different launch sites</a:t>
            </a:r>
          </a:p>
          <a:p>
            <a:pPr>
              <a:lnSpc>
                <a:spcPct val="100000"/>
              </a:lnSpc>
              <a:spcBef>
                <a:spcPts val="1400"/>
              </a:spcBef>
            </a:pPr>
            <a:r>
              <a:rPr lang="en-US" sz="2200" b="1" dirty="0">
                <a:solidFill>
                  <a:schemeClr val="accent3">
                    <a:lumMod val="25000"/>
                  </a:schemeClr>
                </a:solidFill>
                <a:latin typeface="Abadi" panose="020B0604020104020204" pitchFamily="34" charset="0"/>
              </a:rPr>
              <a:t>Pie-chart</a:t>
            </a:r>
            <a:r>
              <a:rPr lang="en-US" sz="2200" dirty="0">
                <a:solidFill>
                  <a:schemeClr val="accent3">
                    <a:lumMod val="25000"/>
                  </a:schemeClr>
                </a:solidFill>
                <a:latin typeface="Abadi" panose="020B0604020104020204" pitchFamily="34" charset="0"/>
              </a:rPr>
              <a:t> : To visualize total success launches ratio by site</a:t>
            </a:r>
          </a:p>
          <a:p>
            <a:pPr>
              <a:lnSpc>
                <a:spcPct val="100000"/>
              </a:lnSpc>
              <a:spcBef>
                <a:spcPts val="1400"/>
              </a:spcBef>
            </a:pPr>
            <a:r>
              <a:rPr lang="en-US" sz="2200" b="1" dirty="0">
                <a:solidFill>
                  <a:schemeClr val="accent3">
                    <a:lumMod val="25000"/>
                  </a:schemeClr>
                </a:solidFill>
                <a:latin typeface="Abadi" panose="020B0604020104020204" pitchFamily="34" charset="0"/>
              </a:rPr>
              <a:t>Range Slider </a:t>
            </a:r>
            <a:r>
              <a:rPr lang="en-US" sz="2200" dirty="0">
                <a:solidFill>
                  <a:schemeClr val="accent3">
                    <a:lumMod val="25000"/>
                  </a:schemeClr>
                </a:solidFill>
                <a:latin typeface="Abadi" panose="020B0604020104020204" pitchFamily="34" charset="0"/>
              </a:rPr>
              <a:t>: To select range of payload mass (kg)</a:t>
            </a:r>
          </a:p>
          <a:p>
            <a:pPr>
              <a:lnSpc>
                <a:spcPct val="100000"/>
              </a:lnSpc>
              <a:spcBef>
                <a:spcPts val="1400"/>
              </a:spcBef>
            </a:pPr>
            <a:r>
              <a:rPr lang="en-US" sz="2200" b="1" dirty="0">
                <a:solidFill>
                  <a:schemeClr val="accent3">
                    <a:lumMod val="25000"/>
                  </a:schemeClr>
                </a:solidFill>
                <a:latin typeface="Abadi" panose="020B0604020104020204" pitchFamily="34" charset="0"/>
              </a:rPr>
              <a:t>Scatter Plot </a:t>
            </a:r>
            <a:r>
              <a:rPr lang="en-US" sz="2200" dirty="0">
                <a:solidFill>
                  <a:schemeClr val="accent3">
                    <a:lumMod val="25000"/>
                  </a:schemeClr>
                </a:solidFill>
                <a:latin typeface="Abadi" panose="020B0604020104020204" pitchFamily="34" charset="0"/>
              </a:rPr>
              <a:t>: To visualize the correlation between payload and success launch for all sites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3"/>
              </a:rPr>
              <a:t>GitHub URL of the completed Plotly Dash lab</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32287" cy="4351338"/>
          </a:xfrm>
          <a:prstGeom prst="rect">
            <a:avLst/>
          </a:prstGeom>
        </p:spPr>
        <p:txBody>
          <a:bodyPr>
            <a:normAutofit fontScale="92500" lnSpcReduction="1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Following chart illustrates the whole predictive analysis workflow</a:t>
            </a:r>
            <a:r>
              <a:rPr lang="en-US" sz="2200" dirty="0">
                <a:solidFill>
                  <a:schemeClr val="accent3">
                    <a:lumMod val="25000"/>
                  </a:schemeClr>
                </a:solidFill>
                <a:latin typeface="Abadi" panose="020B0604020104020204" pitchFamily="34" charset="0"/>
              </a:rPr>
              <a:t>:  from loading the data to selecting best model for classification</a:t>
            </a:r>
          </a:p>
          <a:p>
            <a:pPr marL="0" indent="0">
              <a:lnSpc>
                <a:spcPct val="100000"/>
              </a:lnSpc>
              <a:spcBef>
                <a:spcPts val="1400"/>
              </a:spcBef>
              <a:buNone/>
            </a:pPr>
            <a:endParaRPr lang="en-US" dirty="0"/>
          </a:p>
          <a:p>
            <a:endParaRPr lang="en-US" dirty="0"/>
          </a:p>
          <a:p>
            <a:endParaRPr lang="en-US" dirty="0"/>
          </a:p>
          <a:p>
            <a:endParaRPr lang="en-US" dirty="0"/>
          </a:p>
          <a:p>
            <a:endParaRPr lang="en-US" dirty="0"/>
          </a:p>
          <a:p>
            <a:endParaRPr lang="en-US" dirty="0"/>
          </a:p>
          <a:p>
            <a:endParaRPr lang="en-US" dirty="0"/>
          </a:p>
          <a:p>
            <a:r>
              <a:rPr lang="en-US" sz="2800" dirty="0">
                <a:solidFill>
                  <a:schemeClr val="accent3">
                    <a:lumMod val="25000"/>
                  </a:schemeClr>
                </a:solidFill>
                <a:latin typeface="Abadi" panose="020B0604020104020204" pitchFamily="34" charset="0"/>
                <a:hlinkClick r:id="rId3"/>
              </a:rPr>
              <a:t>GitHub URL of the completed predictive analysis lab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1" name="Flowchart: Process 20">
            <a:extLst>
              <a:ext uri="{FF2B5EF4-FFF2-40B4-BE49-F238E27FC236}">
                <a16:creationId xmlns:a16="http://schemas.microsoft.com/office/drawing/2014/main" id="{FB0FE925-CDA9-4B8F-91EF-4A81C435657F}"/>
              </a:ext>
            </a:extLst>
          </p:cNvPr>
          <p:cNvSpPr/>
          <p:nvPr/>
        </p:nvSpPr>
        <p:spPr>
          <a:xfrm>
            <a:off x="1494674" y="2512700"/>
            <a:ext cx="1986115" cy="7473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Load the data</a:t>
            </a:r>
          </a:p>
        </p:txBody>
      </p:sp>
      <p:sp>
        <p:nvSpPr>
          <p:cNvPr id="22" name="Flowchart: Process 21">
            <a:extLst>
              <a:ext uri="{FF2B5EF4-FFF2-40B4-BE49-F238E27FC236}">
                <a16:creationId xmlns:a16="http://schemas.microsoft.com/office/drawing/2014/main" id="{B9F3BBC9-47C4-4271-820A-1C9C7BA1A85C}"/>
              </a:ext>
            </a:extLst>
          </p:cNvPr>
          <p:cNvSpPr/>
          <p:nvPr/>
        </p:nvSpPr>
        <p:spPr>
          <a:xfrm>
            <a:off x="7463966" y="3542087"/>
            <a:ext cx="2109929"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Plot Confusion Matrix for Different Models</a:t>
            </a:r>
            <a:endParaRPr lang="en-US" sz="1600" dirty="0">
              <a:solidFill>
                <a:schemeClr val="bg1"/>
              </a:solidFill>
            </a:endParaRPr>
          </a:p>
        </p:txBody>
      </p:sp>
      <p:sp>
        <p:nvSpPr>
          <p:cNvPr id="23" name="Flowchart: Process 22">
            <a:extLst>
              <a:ext uri="{FF2B5EF4-FFF2-40B4-BE49-F238E27FC236}">
                <a16:creationId xmlns:a16="http://schemas.microsoft.com/office/drawing/2014/main" id="{C7305E2B-2CB7-4B1E-A870-A3CA28155EA2}"/>
              </a:ext>
            </a:extLst>
          </p:cNvPr>
          <p:cNvSpPr/>
          <p:nvPr/>
        </p:nvSpPr>
        <p:spPr>
          <a:xfrm>
            <a:off x="4176716" y="2521284"/>
            <a:ext cx="2591324"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Create Model and GridSearchCV objects</a:t>
            </a:r>
            <a:endParaRPr lang="en-US" sz="1600" dirty="0"/>
          </a:p>
        </p:txBody>
      </p:sp>
      <p:sp>
        <p:nvSpPr>
          <p:cNvPr id="24" name="Flowchart: Process 23">
            <a:extLst>
              <a:ext uri="{FF2B5EF4-FFF2-40B4-BE49-F238E27FC236}">
                <a16:creationId xmlns:a16="http://schemas.microsoft.com/office/drawing/2014/main" id="{127DB135-F272-47C3-BE3A-FDA9CD83D137}"/>
              </a:ext>
            </a:extLst>
          </p:cNvPr>
          <p:cNvSpPr/>
          <p:nvPr/>
        </p:nvSpPr>
        <p:spPr>
          <a:xfrm>
            <a:off x="1494675" y="3547912"/>
            <a:ext cx="1986115"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Features Standardization </a:t>
            </a:r>
          </a:p>
        </p:txBody>
      </p:sp>
      <p:sp>
        <p:nvSpPr>
          <p:cNvPr id="25" name="Flowchart: Process 24">
            <a:extLst>
              <a:ext uri="{FF2B5EF4-FFF2-40B4-BE49-F238E27FC236}">
                <a16:creationId xmlns:a16="http://schemas.microsoft.com/office/drawing/2014/main" id="{6F97D2DC-CC85-463E-9DC9-61EB6430B7AC}"/>
              </a:ext>
            </a:extLst>
          </p:cNvPr>
          <p:cNvSpPr/>
          <p:nvPr/>
        </p:nvSpPr>
        <p:spPr>
          <a:xfrm>
            <a:off x="1494674" y="4659034"/>
            <a:ext cx="1986116"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Split the Data Into 80:20 Ratio</a:t>
            </a:r>
          </a:p>
        </p:txBody>
      </p:sp>
      <p:sp>
        <p:nvSpPr>
          <p:cNvPr id="26" name="Flowchart: Process 25">
            <a:extLst>
              <a:ext uri="{FF2B5EF4-FFF2-40B4-BE49-F238E27FC236}">
                <a16:creationId xmlns:a16="http://schemas.microsoft.com/office/drawing/2014/main" id="{DD213E9E-CB90-4B98-B063-690754B03F20}"/>
              </a:ext>
            </a:extLst>
          </p:cNvPr>
          <p:cNvSpPr/>
          <p:nvPr/>
        </p:nvSpPr>
        <p:spPr>
          <a:xfrm>
            <a:off x="4176716" y="4659035"/>
            <a:ext cx="2591322" cy="7387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Tune Models’ Hyperparameters</a:t>
            </a:r>
            <a:endParaRPr lang="en-US" sz="1600" dirty="0">
              <a:solidFill>
                <a:schemeClr val="bg1"/>
              </a:solidFill>
            </a:endParaRPr>
          </a:p>
        </p:txBody>
      </p:sp>
      <p:sp>
        <p:nvSpPr>
          <p:cNvPr id="27" name="Flowchart: Process 26">
            <a:extLst>
              <a:ext uri="{FF2B5EF4-FFF2-40B4-BE49-F238E27FC236}">
                <a16:creationId xmlns:a16="http://schemas.microsoft.com/office/drawing/2014/main" id="{DAF08F2B-396A-49EA-AB61-5ADEF8CE8510}"/>
              </a:ext>
            </a:extLst>
          </p:cNvPr>
          <p:cNvSpPr/>
          <p:nvPr/>
        </p:nvSpPr>
        <p:spPr>
          <a:xfrm>
            <a:off x="7463966" y="2521285"/>
            <a:ext cx="2109928" cy="7387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Calculate Accuracy for Different Models</a:t>
            </a:r>
          </a:p>
        </p:txBody>
      </p:sp>
      <p:sp>
        <p:nvSpPr>
          <p:cNvPr id="39" name="Flowchart: Process 38">
            <a:extLst>
              <a:ext uri="{FF2B5EF4-FFF2-40B4-BE49-F238E27FC236}">
                <a16:creationId xmlns:a16="http://schemas.microsoft.com/office/drawing/2014/main" id="{51A94562-2B08-4AEA-A800-E7ECF17AF08D}"/>
              </a:ext>
            </a:extLst>
          </p:cNvPr>
          <p:cNvSpPr/>
          <p:nvPr/>
        </p:nvSpPr>
        <p:spPr>
          <a:xfrm>
            <a:off x="4176717" y="3542087"/>
            <a:ext cx="2591323" cy="7473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Initiate Different GridSearachCV objects with models’ hyperparameters</a:t>
            </a:r>
            <a:endParaRPr lang="en-US" sz="1600" dirty="0">
              <a:solidFill>
                <a:schemeClr val="bg1"/>
              </a:solidFill>
            </a:endParaRPr>
          </a:p>
        </p:txBody>
      </p:sp>
      <p:cxnSp>
        <p:nvCxnSpPr>
          <p:cNvPr id="43" name="Straight Arrow Connector 42">
            <a:extLst>
              <a:ext uri="{FF2B5EF4-FFF2-40B4-BE49-F238E27FC236}">
                <a16:creationId xmlns:a16="http://schemas.microsoft.com/office/drawing/2014/main" id="{7E328885-A162-4E87-9E1F-109482ABA501}"/>
              </a:ext>
            </a:extLst>
          </p:cNvPr>
          <p:cNvCxnSpPr>
            <a:stCxn id="21" idx="2"/>
            <a:endCxn id="24" idx="0"/>
          </p:cNvCxnSpPr>
          <p:nvPr/>
        </p:nvCxnSpPr>
        <p:spPr>
          <a:xfrm>
            <a:off x="2487732" y="3260079"/>
            <a:ext cx="1" cy="287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C40F27-C04A-4634-A8B1-8D820080006B}"/>
              </a:ext>
            </a:extLst>
          </p:cNvPr>
          <p:cNvCxnSpPr>
            <a:cxnSpLocks/>
            <a:stCxn id="24" idx="2"/>
            <a:endCxn id="25" idx="0"/>
          </p:cNvCxnSpPr>
          <p:nvPr/>
        </p:nvCxnSpPr>
        <p:spPr>
          <a:xfrm flipH="1">
            <a:off x="2487732" y="4286707"/>
            <a:ext cx="1" cy="372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F195BB5-EDAC-4FB2-B603-3A1B5EAE4C34}"/>
              </a:ext>
            </a:extLst>
          </p:cNvPr>
          <p:cNvCxnSpPr>
            <a:stCxn id="25" idx="3"/>
            <a:endCxn id="23" idx="1"/>
          </p:cNvCxnSpPr>
          <p:nvPr/>
        </p:nvCxnSpPr>
        <p:spPr>
          <a:xfrm flipV="1">
            <a:off x="3480790" y="2890682"/>
            <a:ext cx="695926" cy="2137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BF6E3BC-2B67-4972-8679-96FD51AF6649}"/>
              </a:ext>
            </a:extLst>
          </p:cNvPr>
          <p:cNvCxnSpPr>
            <a:stCxn id="23" idx="2"/>
            <a:endCxn id="39" idx="0"/>
          </p:cNvCxnSpPr>
          <p:nvPr/>
        </p:nvCxnSpPr>
        <p:spPr>
          <a:xfrm>
            <a:off x="5472378" y="3260079"/>
            <a:ext cx="1" cy="28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8DEC1F7-0EBF-4C4B-B5D4-1A1A13007FDE}"/>
              </a:ext>
            </a:extLst>
          </p:cNvPr>
          <p:cNvCxnSpPr>
            <a:stCxn id="39" idx="2"/>
            <a:endCxn id="26" idx="0"/>
          </p:cNvCxnSpPr>
          <p:nvPr/>
        </p:nvCxnSpPr>
        <p:spPr>
          <a:xfrm flipH="1">
            <a:off x="5472377" y="4289466"/>
            <a:ext cx="2" cy="369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B5B52A-3FA7-491A-A764-0C6A92F985C5}"/>
              </a:ext>
            </a:extLst>
          </p:cNvPr>
          <p:cNvCxnSpPr>
            <a:stCxn id="26" idx="3"/>
            <a:endCxn id="27" idx="1"/>
          </p:cNvCxnSpPr>
          <p:nvPr/>
        </p:nvCxnSpPr>
        <p:spPr>
          <a:xfrm flipV="1">
            <a:off x="6768038" y="2890682"/>
            <a:ext cx="695928" cy="2137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D3F44D1-2F2C-4EDF-9279-A5BE3A7B5818}"/>
              </a:ext>
            </a:extLst>
          </p:cNvPr>
          <p:cNvCxnSpPr>
            <a:stCxn id="27" idx="2"/>
            <a:endCxn id="22" idx="0"/>
          </p:cNvCxnSpPr>
          <p:nvPr/>
        </p:nvCxnSpPr>
        <p:spPr>
          <a:xfrm>
            <a:off x="8518930" y="3260079"/>
            <a:ext cx="1" cy="28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B9F3BBC9-47C4-4271-820A-1C9C7BA1A85C}"/>
              </a:ext>
            </a:extLst>
          </p:cNvPr>
          <p:cNvSpPr/>
          <p:nvPr/>
        </p:nvSpPr>
        <p:spPr>
          <a:xfrm>
            <a:off x="7482239" y="4649410"/>
            <a:ext cx="2109929"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Select Best Performing Model</a:t>
            </a:r>
          </a:p>
        </p:txBody>
      </p:sp>
      <p:cxnSp>
        <p:nvCxnSpPr>
          <p:cNvPr id="28" name="Straight Arrow Connector 27">
            <a:extLst>
              <a:ext uri="{FF2B5EF4-FFF2-40B4-BE49-F238E27FC236}">
                <a16:creationId xmlns:a16="http://schemas.microsoft.com/office/drawing/2014/main" id="{6D3F44D1-2F2C-4EDF-9279-A5BE3A7B5818}"/>
              </a:ext>
            </a:extLst>
          </p:cNvPr>
          <p:cNvCxnSpPr>
            <a:stCxn id="22" idx="2"/>
          </p:cNvCxnSpPr>
          <p:nvPr/>
        </p:nvCxnSpPr>
        <p:spPr>
          <a:xfrm flipH="1">
            <a:off x="8518928" y="4280882"/>
            <a:ext cx="3" cy="378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results </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2000" dirty="0">
                <a:solidFill>
                  <a:schemeClr val="accent3">
                    <a:lumMod val="25000"/>
                  </a:schemeClr>
                </a:solidFill>
                <a:latin typeface="Abadi" panose="020B0604020104020204" pitchFamily="34" charset="0"/>
              </a:rPr>
              <a:t>Payload greater than 7500 kg had a higher chance of successful landing </a:t>
            </a:r>
          </a:p>
          <a:p>
            <a:pPr lvl="1">
              <a:lnSpc>
                <a:spcPct val="100000"/>
              </a:lnSpc>
              <a:spcBef>
                <a:spcPts val="1400"/>
              </a:spcBef>
            </a:pPr>
            <a:r>
              <a:rPr lang="en-US" sz="2000" dirty="0">
                <a:solidFill>
                  <a:schemeClr val="accent3">
                    <a:lumMod val="25000"/>
                  </a:schemeClr>
                </a:solidFill>
                <a:latin typeface="Abadi" panose="020B0604020104020204" pitchFamily="34" charset="0"/>
              </a:rPr>
              <a:t>Among 11 orbit types , ES-L1, GEO, HEO, SSO were 100% successful with less than 6000 kg payload </a:t>
            </a:r>
          </a:p>
          <a:p>
            <a:pPr lvl="1">
              <a:lnSpc>
                <a:spcPct val="100000"/>
              </a:lnSpc>
              <a:spcBef>
                <a:spcPts val="1400"/>
              </a:spcBef>
            </a:pPr>
            <a:r>
              <a:rPr lang="en-US" sz="2000" dirty="0">
                <a:solidFill>
                  <a:schemeClr val="accent3">
                    <a:lumMod val="25000"/>
                  </a:schemeClr>
                </a:solidFill>
                <a:latin typeface="Abadi" panose="020B0604020104020204" pitchFamily="34" charset="0"/>
              </a:rPr>
              <a:t>From 2010 to 2019, 61 missions had successful landing whereas 10 missions had failure landing, leading a success rate of 67.78%</a:t>
            </a:r>
          </a:p>
          <a:p>
            <a:pPr lvl="1">
              <a:lnSpc>
                <a:spcPct val="100000"/>
              </a:lnSpc>
              <a:spcBef>
                <a:spcPts val="1400"/>
              </a:spcBef>
            </a:pPr>
            <a:r>
              <a:rPr lang="en-US" sz="2000" dirty="0">
                <a:solidFill>
                  <a:schemeClr val="accent3">
                    <a:lumMod val="25000"/>
                  </a:schemeClr>
                </a:solidFill>
                <a:latin typeface="Abadi" panose="020B0604020104020204" pitchFamily="34" charset="0"/>
              </a:rPr>
              <a:t>Among the four Launch sites “KSC LC-39A” had the highest success rate (41.7%) whereas, “VAFB SLC-4E” had the lowest success rate (12.5%) </a:t>
            </a:r>
          </a:p>
          <a:p>
            <a:pPr lvl="1">
              <a:lnSpc>
                <a:spcPct val="100000"/>
              </a:lnSpc>
              <a:spcBef>
                <a:spcPts val="1400"/>
              </a:spcBef>
            </a:pPr>
            <a:r>
              <a:rPr lang="en-US" sz="2000" dirty="0">
                <a:solidFill>
                  <a:schemeClr val="accent3">
                    <a:lumMod val="25000"/>
                  </a:schemeClr>
                </a:solidFill>
                <a:latin typeface="Abadi" panose="020B0604020104020204" pitchFamily="34" charset="0"/>
              </a:rPr>
              <a:t>In 0-10000 kg payload range “FT” booster version has the largest success rate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Folium Lab</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10" name="Picture 9" descr="Map&#10;&#10;Description automatically generated">
            <a:extLst>
              <a:ext uri="{FF2B5EF4-FFF2-40B4-BE49-F238E27FC236}">
                <a16:creationId xmlns:a16="http://schemas.microsoft.com/office/drawing/2014/main" id="{301FBC00-1BE5-4170-B9B6-2B7FDC86FC41}"/>
              </a:ext>
            </a:extLst>
          </p:cNvPr>
          <p:cNvPicPr>
            <a:picLocks noChangeAspect="1"/>
          </p:cNvPicPr>
          <p:nvPr/>
        </p:nvPicPr>
        <p:blipFill>
          <a:blip r:embed="rId4"/>
          <a:stretch>
            <a:fillRect/>
          </a:stretch>
        </p:blipFill>
        <p:spPr>
          <a:xfrm>
            <a:off x="1961573" y="2416502"/>
            <a:ext cx="8268854" cy="3381847"/>
          </a:xfrm>
          <a:prstGeom prst="rect">
            <a:avLst/>
          </a:prstGeom>
        </p:spPr>
      </p:pic>
    </p:spTree>
    <p:extLst>
      <p:ext uri="{BB962C8B-B14F-4D97-AF65-F5344CB8AC3E}">
        <p14:creationId xmlns:p14="http://schemas.microsoft.com/office/powerpoint/2010/main" val="393331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Folium Lab</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descr="Map&#10;&#10;Description automatically generated">
            <a:extLst>
              <a:ext uri="{FF2B5EF4-FFF2-40B4-BE49-F238E27FC236}">
                <a16:creationId xmlns:a16="http://schemas.microsoft.com/office/drawing/2014/main" id="{0BB4CFF4-B09F-49F8-BC86-AE18CDF54A9B}"/>
              </a:ext>
            </a:extLst>
          </p:cNvPr>
          <p:cNvPicPr>
            <a:picLocks noChangeAspect="1"/>
          </p:cNvPicPr>
          <p:nvPr/>
        </p:nvPicPr>
        <p:blipFill>
          <a:blip r:embed="rId4"/>
          <a:stretch>
            <a:fillRect/>
          </a:stretch>
        </p:blipFill>
        <p:spPr>
          <a:xfrm>
            <a:off x="2648860" y="2266774"/>
            <a:ext cx="7753041" cy="3773390"/>
          </a:xfrm>
          <a:prstGeom prst="rect">
            <a:avLst/>
          </a:prstGeom>
        </p:spPr>
      </p:pic>
    </p:spTree>
    <p:extLst>
      <p:ext uri="{BB962C8B-B14F-4D97-AF65-F5344CB8AC3E}">
        <p14:creationId xmlns:p14="http://schemas.microsoft.com/office/powerpoint/2010/main" val="433759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Folium Lab</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5" name="Picture 4" descr="Map&#10;&#10;Description automatically generated">
            <a:extLst>
              <a:ext uri="{FF2B5EF4-FFF2-40B4-BE49-F238E27FC236}">
                <a16:creationId xmlns:a16="http://schemas.microsoft.com/office/drawing/2014/main" id="{06911842-CF5B-42E6-9623-1F018A1F8352}"/>
              </a:ext>
            </a:extLst>
          </p:cNvPr>
          <p:cNvPicPr>
            <a:picLocks noChangeAspect="1"/>
          </p:cNvPicPr>
          <p:nvPr/>
        </p:nvPicPr>
        <p:blipFill>
          <a:blip r:embed="rId4"/>
          <a:stretch>
            <a:fillRect/>
          </a:stretch>
        </p:blipFill>
        <p:spPr>
          <a:xfrm>
            <a:off x="2764266" y="2327601"/>
            <a:ext cx="6940173" cy="3886565"/>
          </a:xfrm>
          <a:prstGeom prst="rect">
            <a:avLst/>
          </a:prstGeom>
        </p:spPr>
      </p:pic>
    </p:spTree>
    <p:extLst>
      <p:ext uri="{BB962C8B-B14F-4D97-AF65-F5344CB8AC3E}">
        <p14:creationId xmlns:p14="http://schemas.microsoft.com/office/powerpoint/2010/main" val="1563506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Folium Lab</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descr="Map&#10;&#10;Description automatically generated">
            <a:extLst>
              <a:ext uri="{FF2B5EF4-FFF2-40B4-BE49-F238E27FC236}">
                <a16:creationId xmlns:a16="http://schemas.microsoft.com/office/drawing/2014/main" id="{A6BC30EF-A393-4998-82DF-84B3DC28FEB8}"/>
              </a:ext>
            </a:extLst>
          </p:cNvPr>
          <p:cNvPicPr>
            <a:picLocks noChangeAspect="1"/>
          </p:cNvPicPr>
          <p:nvPr/>
        </p:nvPicPr>
        <p:blipFill>
          <a:blip r:embed="rId4"/>
          <a:stretch>
            <a:fillRect/>
          </a:stretch>
        </p:blipFill>
        <p:spPr>
          <a:xfrm>
            <a:off x="2627632" y="2340405"/>
            <a:ext cx="6474880" cy="3875473"/>
          </a:xfrm>
          <a:prstGeom prst="rect">
            <a:avLst/>
          </a:prstGeom>
        </p:spPr>
      </p:pic>
    </p:spTree>
    <p:extLst>
      <p:ext uri="{BB962C8B-B14F-4D97-AF65-F5344CB8AC3E}">
        <p14:creationId xmlns:p14="http://schemas.microsoft.com/office/powerpoint/2010/main" val="4133290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Folium Lab</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5" name="Picture 4" descr="Diagram&#10;&#10;Description automatically generated">
            <a:extLst>
              <a:ext uri="{FF2B5EF4-FFF2-40B4-BE49-F238E27FC236}">
                <a16:creationId xmlns:a16="http://schemas.microsoft.com/office/drawing/2014/main" id="{CE0D904C-F91B-4A53-B3B0-11C39BD70704}"/>
              </a:ext>
            </a:extLst>
          </p:cNvPr>
          <p:cNvPicPr>
            <a:picLocks noChangeAspect="1"/>
          </p:cNvPicPr>
          <p:nvPr/>
        </p:nvPicPr>
        <p:blipFill>
          <a:blip r:embed="rId4"/>
          <a:stretch>
            <a:fillRect/>
          </a:stretch>
        </p:blipFill>
        <p:spPr>
          <a:xfrm>
            <a:off x="2689717" y="2305386"/>
            <a:ext cx="6812565" cy="4121825"/>
          </a:xfrm>
          <a:prstGeom prst="rect">
            <a:avLst/>
          </a:prstGeom>
        </p:spPr>
      </p:pic>
    </p:spTree>
    <p:extLst>
      <p:ext uri="{BB962C8B-B14F-4D97-AF65-F5344CB8AC3E}">
        <p14:creationId xmlns:p14="http://schemas.microsoft.com/office/powerpoint/2010/main" val="697422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dashboard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6" name="Picture 5" descr="Chart, pie chart&#10;&#10;Description automatically generated">
            <a:extLst>
              <a:ext uri="{FF2B5EF4-FFF2-40B4-BE49-F238E27FC236}">
                <a16:creationId xmlns:a16="http://schemas.microsoft.com/office/drawing/2014/main" id="{C16811C3-7541-42BC-B6CD-FF5B78BE59EC}"/>
              </a:ext>
            </a:extLst>
          </p:cNvPr>
          <p:cNvPicPr>
            <a:picLocks noChangeAspect="1"/>
          </p:cNvPicPr>
          <p:nvPr/>
        </p:nvPicPr>
        <p:blipFill>
          <a:blip r:embed="rId4"/>
          <a:stretch>
            <a:fillRect/>
          </a:stretch>
        </p:blipFill>
        <p:spPr>
          <a:xfrm>
            <a:off x="2252032" y="2161520"/>
            <a:ext cx="7687935" cy="3907373"/>
          </a:xfrm>
          <a:prstGeom prst="rect">
            <a:avLst/>
          </a:prstGeom>
        </p:spPr>
      </p:pic>
    </p:spTree>
    <p:extLst>
      <p:ext uri="{BB962C8B-B14F-4D97-AF65-F5344CB8AC3E}">
        <p14:creationId xmlns:p14="http://schemas.microsoft.com/office/powerpoint/2010/main" val="1433437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dashboard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descr="Chart, pie chart&#10;&#10;Description automatically generated">
            <a:extLst>
              <a:ext uri="{FF2B5EF4-FFF2-40B4-BE49-F238E27FC236}">
                <a16:creationId xmlns:a16="http://schemas.microsoft.com/office/drawing/2014/main" id="{A278D693-601C-4153-9E25-BE4A553C1428}"/>
              </a:ext>
            </a:extLst>
          </p:cNvPr>
          <p:cNvPicPr>
            <a:picLocks noChangeAspect="1"/>
          </p:cNvPicPr>
          <p:nvPr/>
        </p:nvPicPr>
        <p:blipFill>
          <a:blip r:embed="rId4"/>
          <a:stretch>
            <a:fillRect/>
          </a:stretch>
        </p:blipFill>
        <p:spPr>
          <a:xfrm>
            <a:off x="2323509" y="2159355"/>
            <a:ext cx="7544982" cy="3866217"/>
          </a:xfrm>
          <a:prstGeom prst="rect">
            <a:avLst/>
          </a:prstGeom>
        </p:spPr>
      </p:pic>
    </p:spTree>
    <p:extLst>
      <p:ext uri="{BB962C8B-B14F-4D97-AF65-F5344CB8AC3E}">
        <p14:creationId xmlns:p14="http://schemas.microsoft.com/office/powerpoint/2010/main" val="341790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dashboard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descr="Text&#10;&#10;Description automatically generated with medium confidence">
            <a:extLst>
              <a:ext uri="{FF2B5EF4-FFF2-40B4-BE49-F238E27FC236}">
                <a16:creationId xmlns:a16="http://schemas.microsoft.com/office/drawing/2014/main" id="{0BABE476-DED8-4656-922D-448EB51798AA}"/>
              </a:ext>
            </a:extLst>
          </p:cNvPr>
          <p:cNvPicPr>
            <a:picLocks noChangeAspect="1"/>
          </p:cNvPicPr>
          <p:nvPr/>
        </p:nvPicPr>
        <p:blipFill>
          <a:blip r:embed="rId4"/>
          <a:stretch>
            <a:fillRect/>
          </a:stretch>
        </p:blipFill>
        <p:spPr>
          <a:xfrm>
            <a:off x="2394778" y="2178512"/>
            <a:ext cx="7266066" cy="3798856"/>
          </a:xfrm>
          <a:prstGeom prst="rect">
            <a:avLst/>
          </a:prstGeom>
        </p:spPr>
      </p:pic>
    </p:spTree>
    <p:extLst>
      <p:ext uri="{BB962C8B-B14F-4D97-AF65-F5344CB8AC3E}">
        <p14:creationId xmlns:p14="http://schemas.microsoft.com/office/powerpoint/2010/main" val="844370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dashboard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pic>
        <p:nvPicPr>
          <p:cNvPr id="3" name="Picture 2" descr="Chart&#10;&#10;Description automatically generated">
            <a:extLst>
              <a:ext uri="{FF2B5EF4-FFF2-40B4-BE49-F238E27FC236}">
                <a16:creationId xmlns:a16="http://schemas.microsoft.com/office/drawing/2014/main" id="{5DEED9F6-8D5B-4961-8C1C-190BE59F0488}"/>
              </a:ext>
            </a:extLst>
          </p:cNvPr>
          <p:cNvPicPr>
            <a:picLocks noChangeAspect="1"/>
          </p:cNvPicPr>
          <p:nvPr/>
        </p:nvPicPr>
        <p:blipFill>
          <a:blip r:embed="rId4"/>
          <a:stretch>
            <a:fillRect/>
          </a:stretch>
        </p:blipFill>
        <p:spPr>
          <a:xfrm>
            <a:off x="2580892" y="2249469"/>
            <a:ext cx="6565513" cy="3976923"/>
          </a:xfrm>
          <a:prstGeom prst="rect">
            <a:avLst/>
          </a:prstGeom>
        </p:spPr>
      </p:pic>
    </p:spTree>
    <p:extLst>
      <p:ext uri="{BB962C8B-B14F-4D97-AF65-F5344CB8AC3E}">
        <p14:creationId xmlns:p14="http://schemas.microsoft.com/office/powerpoint/2010/main" val="1715180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45048" cy="412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Performed a predictive analysis on the dataset using Logistic Regression, SVM, Decision Tree and KNN Classifier</a:t>
            </a:r>
          </a:p>
          <a:p>
            <a:pPr lvl="1">
              <a:lnSpc>
                <a:spcPct val="100000"/>
              </a:lnSpc>
              <a:spcBef>
                <a:spcPts val="1400"/>
              </a:spcBef>
            </a:pPr>
            <a:r>
              <a:rPr lang="en-US" sz="2000" dirty="0">
                <a:solidFill>
                  <a:schemeClr val="accent3">
                    <a:lumMod val="25000"/>
                  </a:schemeClr>
                </a:solidFill>
                <a:latin typeface="Abadi" panose="020B0604020104020204" pitchFamily="34" charset="0"/>
              </a:rPr>
              <a:t>Logistic Regression and SVM performed well in comparison with other models, with the highest accuracy of 83.3%</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[Continued]</a:t>
            </a:r>
            <a:endParaRPr lang="en-US" dirty="0">
              <a:solidFill>
                <a:srgbClr val="0B49CB"/>
              </a:solidFill>
            </a:endParaRPr>
          </a:p>
        </p:txBody>
      </p:sp>
    </p:spTree>
    <p:extLst>
      <p:ext uri="{BB962C8B-B14F-4D97-AF65-F5344CB8AC3E}">
        <p14:creationId xmlns:p14="http://schemas.microsoft.com/office/powerpoint/2010/main" val="4220897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5899" y="1712820"/>
            <a:ext cx="10409712" cy="4139339"/>
          </a:xfrm>
          <a:prstGeom prst="rect">
            <a:avLst/>
          </a:prstGeom>
        </p:spPr>
        <p:txBody>
          <a:bodyPr wrap="square"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Font typeface="Arial"/>
              <a:buNone/>
            </a:pPr>
            <a:r>
              <a:rPr lang="en-US" sz="2400" b="1" dirty="0">
                <a:solidFill>
                  <a:srgbClr val="A5A5A5">
                    <a:lumMod val="25000"/>
                  </a:srgbClr>
                </a:solidFill>
                <a:latin typeface="Abadi" panose="020B0604020104020204" pitchFamily="34" charset="0"/>
              </a:rPr>
              <a:t>Summary of methodologies</a:t>
            </a:r>
          </a:p>
          <a:p>
            <a:pPr algn="just">
              <a:lnSpc>
                <a:spcPct val="100000"/>
              </a:lnSpc>
              <a:spcBef>
                <a:spcPts val="1400"/>
              </a:spcBef>
            </a:pPr>
            <a:r>
              <a:rPr lang="en-US" sz="2200" dirty="0">
                <a:solidFill>
                  <a:srgbClr val="A5A5A5">
                    <a:lumMod val="25000"/>
                  </a:srgbClr>
                </a:solidFill>
                <a:latin typeface="Abadi" panose="020B0604020104020204" pitchFamily="34" charset="0"/>
              </a:rPr>
              <a:t>In this project, the Falcon9 Launch data was collected via SpaceX API and Falcon 9 launch wiki page by web scraping using BeautifulSoup4, and later on stored in a csv for further analysis. Before performing any exploratory and visual analysis of the data, it was cleaned by getting rid of unwanted features, replacing the missing values, creating a label for the predictive analysis and finally, converting all the categorical features into numerical forms. After that, performed several visual analytics to get more insights about features and their relations with launching outcome. Finally, performed a predictive analysis to train and evaluate a best model that can give answer via prediction to our question </a:t>
            </a:r>
            <a:r>
              <a:rPr lang="en-US" sz="2200" b="1" dirty="0">
                <a:solidFill>
                  <a:srgbClr val="A5A5A5">
                    <a:lumMod val="25000"/>
                  </a:srgbClr>
                </a:solidFill>
                <a:latin typeface="Abadi" panose="020B0604020104020204" pitchFamily="34" charset="0"/>
              </a:rPr>
              <a:t>whether a landing would be successful or not</a:t>
            </a:r>
            <a:r>
              <a:rPr lang="en-US" sz="2200" dirty="0">
                <a:solidFill>
                  <a:srgbClr val="A5A5A5">
                    <a:lumMod val="25000"/>
                  </a:srgbClr>
                </a:solidFill>
                <a:latin typeface="Abadi" panose="020B0604020104020204" pitchFamily="34" charset="0"/>
              </a:rPr>
              <a:t>.</a:t>
            </a:r>
          </a:p>
          <a:p>
            <a:pPr marL="0" indent="0">
              <a:lnSpc>
                <a:spcPct val="100000"/>
              </a:lnSpc>
              <a:spcBef>
                <a:spcPts val="1400"/>
              </a:spcBef>
              <a:buNone/>
            </a:pPr>
            <a:r>
              <a:rPr lang="en-US" sz="2600" b="1" dirty="0">
                <a:solidFill>
                  <a:srgbClr val="A5A5A5">
                    <a:lumMod val="25000"/>
                  </a:srgbClr>
                </a:solidFill>
                <a:latin typeface="Abadi" panose="020B0604020104020204" pitchFamily="34" charset="0"/>
              </a:rPr>
              <a:t>Summary of all results</a:t>
            </a:r>
          </a:p>
          <a:p>
            <a:pPr>
              <a:lnSpc>
                <a:spcPct val="100000"/>
              </a:lnSpc>
              <a:spcBef>
                <a:spcPts val="1400"/>
              </a:spcBef>
            </a:pPr>
            <a:r>
              <a:rPr lang="en-US" sz="2200" dirty="0">
                <a:solidFill>
                  <a:srgbClr val="A5A5A5">
                    <a:lumMod val="25000"/>
                  </a:srgbClr>
                </a:solidFill>
                <a:latin typeface="Abadi" panose="020B0604020104020204" pitchFamily="34" charset="0"/>
              </a:rPr>
              <a:t>Exploratory and Visual Analysis:  </a:t>
            </a:r>
          </a:p>
          <a:p>
            <a:pPr lvl="1">
              <a:lnSpc>
                <a:spcPct val="100000"/>
              </a:lnSpc>
              <a:spcBef>
                <a:spcPts val="1400"/>
              </a:spcBef>
            </a:pPr>
            <a:r>
              <a:rPr lang="en-US" sz="1900" dirty="0">
                <a:solidFill>
                  <a:schemeClr val="bg2">
                    <a:lumMod val="50000"/>
                  </a:schemeClr>
                </a:solidFill>
                <a:latin typeface="Abadi" panose="020B0604020104020204" pitchFamily="34" charset="0"/>
              </a:rPr>
              <a:t>Payload greater than 7500 kg had a higher chance of successful landing </a:t>
            </a:r>
          </a:p>
          <a:p>
            <a:pPr lvl="1">
              <a:lnSpc>
                <a:spcPct val="100000"/>
              </a:lnSpc>
              <a:spcBef>
                <a:spcPts val="1400"/>
              </a:spcBef>
            </a:pPr>
            <a:r>
              <a:rPr lang="en-US" sz="1900" dirty="0">
                <a:solidFill>
                  <a:schemeClr val="bg2">
                    <a:lumMod val="50000"/>
                  </a:schemeClr>
                </a:solidFill>
                <a:latin typeface="Abadi" panose="020B0604020104020204" pitchFamily="34" charset="0"/>
              </a:rPr>
              <a:t>Among 11 orbit types , ES-L1, GEO, HEO, SSO were 100% successful with less than 6000 kg payload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a:p>
            <a:pPr marL="0" indent="0">
              <a:lnSpc>
                <a:spcPct val="100000"/>
              </a:lnSpc>
              <a:spcBef>
                <a:spcPts val="1400"/>
              </a:spcBef>
              <a:buNone/>
            </a:pPr>
            <a:endParaRPr lang="en-US" sz="2200" dirty="0">
              <a:solidFill>
                <a:srgbClr val="A5A5A5">
                  <a:lumMod val="25000"/>
                </a:srgbClr>
              </a:solidFill>
              <a:latin typeface="Abadi" panose="020B0604020104020204" pitchFamily="34" charset="0"/>
            </a:endParaRPr>
          </a:p>
          <a:p>
            <a:pPr>
              <a:lnSpc>
                <a:spcPct val="100000"/>
              </a:lnSpc>
              <a:spcBef>
                <a:spcPts val="1400"/>
              </a:spcBef>
            </a:pPr>
            <a:endParaRPr lang="en-US" sz="2200" dirty="0">
              <a:solidFill>
                <a:srgbClr val="A5A5A5">
                  <a:lumMod val="25000"/>
                </a:srgb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57446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629291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was gradually increasing for every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After flight count reached 40, success rate increased dramatically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89D46C20-E0C4-49A7-BDBC-F3D53B4DB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782" y="1770698"/>
            <a:ext cx="4197829"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519817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Payload greater than 7500 kg had a higher chance of successful landing (in all cases)</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highest success rate among the 4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E0FDDCD4-24BD-4324-BFD8-B74998E47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576" y="1770697"/>
            <a:ext cx="4686036" cy="425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3427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 orbit had no success</a:t>
            </a:r>
          </a:p>
          <a:p>
            <a:pPr>
              <a:lnSpc>
                <a:spcPct val="100000"/>
              </a:lnSpc>
              <a:spcBef>
                <a:spcPts val="1400"/>
              </a:spcBef>
            </a:pPr>
            <a:r>
              <a:rPr lang="en-US" sz="2200" dirty="0">
                <a:solidFill>
                  <a:schemeClr val="accent3">
                    <a:lumMod val="25000"/>
                  </a:schemeClr>
                </a:solidFill>
                <a:latin typeface="Abadi" panose="020B0604020104020204" pitchFamily="34" charset="0"/>
              </a:rPr>
              <a:t>Among 11 orbit types , 4 types were 100% successful(ES-L1,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“GTO” had approximately 50% success rate whereas the rest of the orbit types had more than 50%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BE504C7C-6AEF-4798-A253-378F425CD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465" y="1875166"/>
            <a:ext cx="4745938" cy="431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484324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 ISS, PO ,GTO had more flight counts than other orbit types</a:t>
            </a:r>
          </a:p>
          <a:p>
            <a:pPr>
              <a:lnSpc>
                <a:spcPct val="100000"/>
              </a:lnSpc>
              <a:spcBef>
                <a:spcPts val="1400"/>
              </a:spcBef>
            </a:pPr>
            <a:r>
              <a:rPr lang="en-US" sz="2200" dirty="0">
                <a:solidFill>
                  <a:schemeClr val="accent3">
                    <a:lumMod val="25000"/>
                  </a:schemeClr>
                </a:solidFill>
                <a:latin typeface="Abadi" panose="020B0604020104020204" pitchFamily="34" charset="0"/>
              </a:rPr>
              <a:t>SO,GEO,HEO orbit type had only 1 flight which was a failure, success and success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ES-L1, SSO, GEO, HEO had 100% success landing in terms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C9C504F7-2B0E-4807-8BC7-288653BFC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746" y="1813561"/>
            <a:ext cx="4706866" cy="421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470686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Only ISS, PO and VLEO orbits carried more than 8000 kg payload</a:t>
            </a:r>
          </a:p>
          <a:p>
            <a:pPr>
              <a:lnSpc>
                <a:spcPct val="100000"/>
              </a:lnSpc>
              <a:spcBef>
                <a:spcPts val="1400"/>
              </a:spcBef>
            </a:pPr>
            <a:r>
              <a:rPr lang="en-US" sz="2200" dirty="0">
                <a:solidFill>
                  <a:schemeClr val="accent3">
                    <a:lumMod val="25000"/>
                  </a:schemeClr>
                </a:solidFill>
                <a:latin typeface="Abadi" panose="020B0604020104020204" pitchFamily="34" charset="0"/>
              </a:rPr>
              <a:t>ES-L1, SSO, HEO,GEO had less than 6000 kg payload in their orbit with 100%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00934BD7-D3F6-46F1-B399-D325C8596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746" y="1813561"/>
            <a:ext cx="4706866" cy="421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Before 2013, there was no success </a:t>
            </a:r>
          </a:p>
          <a:p>
            <a:pPr>
              <a:lnSpc>
                <a:spcPct val="100000"/>
              </a:lnSpc>
              <a:spcBef>
                <a:spcPts val="1400"/>
              </a:spcBef>
            </a:pPr>
            <a:r>
              <a:rPr lang="en-US" sz="2200" dirty="0">
                <a:solidFill>
                  <a:schemeClr val="accent3">
                    <a:lumMod val="25000"/>
                  </a:schemeClr>
                </a:solidFill>
                <a:latin typeface="Abadi" panose="020B0604020104020204" pitchFamily="34" charset="0"/>
              </a:rPr>
              <a:t>After 2013 success rate increased dramatically</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peaked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0CBDC9AA-F7A4-422D-BF4E-216759738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857" y="2069757"/>
            <a:ext cx="5615546"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 of 4 launch sites, the list is given below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5">
            <a:extLst>
              <a:ext uri="{FF2B5EF4-FFF2-40B4-BE49-F238E27FC236}">
                <a16:creationId xmlns:a16="http://schemas.microsoft.com/office/drawing/2014/main" id="{E8602291-7E53-4CDA-85E0-D9014FADF6B8}"/>
              </a:ext>
            </a:extLst>
          </p:cNvPr>
          <p:cNvGraphicFramePr>
            <a:graphicFrameLocks noGrp="1"/>
          </p:cNvGraphicFramePr>
          <p:nvPr>
            <p:extLst>
              <p:ext uri="{D42A27DB-BD31-4B8C-83A1-F6EECF244321}">
                <p14:modId xmlns:p14="http://schemas.microsoft.com/office/powerpoint/2010/main" val="2607360528"/>
              </p:ext>
            </p:extLst>
          </p:nvPr>
        </p:nvGraphicFramePr>
        <p:xfrm>
          <a:off x="3223477" y="2581998"/>
          <a:ext cx="5608668" cy="2838592"/>
        </p:xfrm>
        <a:graphic>
          <a:graphicData uri="http://schemas.openxmlformats.org/drawingml/2006/table">
            <a:tbl>
              <a:tblPr firstRow="1" bandRow="1">
                <a:tableStyleId>{5C22544A-7EE6-4342-B048-85BDC9FD1C3A}</a:tableStyleId>
              </a:tblPr>
              <a:tblGrid>
                <a:gridCol w="5608668">
                  <a:extLst>
                    <a:ext uri="{9D8B030D-6E8A-4147-A177-3AD203B41FA5}">
                      <a16:colId xmlns:a16="http://schemas.microsoft.com/office/drawing/2014/main" val="1625758632"/>
                    </a:ext>
                  </a:extLst>
                </a:gridCol>
              </a:tblGrid>
              <a:tr h="574009">
                <a:tc>
                  <a:txBody>
                    <a:bodyPr/>
                    <a:lstStyle/>
                    <a:p>
                      <a:pPr algn="ctr" fontAlgn="ctr"/>
                      <a:r>
                        <a:rPr lang="en-US" b="1" dirty="0">
                          <a:effectLst/>
                        </a:rPr>
                        <a:t>Launch Site</a:t>
                      </a:r>
                    </a:p>
                  </a:txBody>
                  <a:tcPr marL="38100" marR="38100" marT="38100" marB="38100" anchor="ctr"/>
                </a:tc>
                <a:extLst>
                  <a:ext uri="{0D108BD9-81ED-4DB2-BD59-A6C34878D82A}">
                    <a16:rowId xmlns:a16="http://schemas.microsoft.com/office/drawing/2014/main" val="2005131767"/>
                  </a:ext>
                </a:extLst>
              </a:tr>
              <a:tr h="574009">
                <a:tc>
                  <a:txBody>
                    <a:bodyPr/>
                    <a:lstStyle/>
                    <a:p>
                      <a:pPr algn="ctr" fontAlgn="ctr"/>
                      <a:r>
                        <a:rPr lang="en-US" dirty="0">
                          <a:effectLst/>
                        </a:rPr>
                        <a:t>CCAFS LC-40</a:t>
                      </a:r>
                    </a:p>
                  </a:txBody>
                  <a:tcPr marL="38100" marR="38100" marT="38100" marB="38100" anchor="ctr"/>
                </a:tc>
                <a:extLst>
                  <a:ext uri="{0D108BD9-81ED-4DB2-BD59-A6C34878D82A}">
                    <a16:rowId xmlns:a16="http://schemas.microsoft.com/office/drawing/2014/main" val="3400414738"/>
                  </a:ext>
                </a:extLst>
              </a:tr>
              <a:tr h="574009">
                <a:tc>
                  <a:txBody>
                    <a:bodyPr/>
                    <a:lstStyle/>
                    <a:p>
                      <a:pPr algn="ctr" fontAlgn="ctr"/>
                      <a:r>
                        <a:rPr lang="en-US">
                          <a:effectLst/>
                        </a:rPr>
                        <a:t>CCAFS SLC-40</a:t>
                      </a:r>
                    </a:p>
                  </a:txBody>
                  <a:tcPr marL="38100" marR="38100" marT="38100" marB="38100" anchor="ctr"/>
                </a:tc>
                <a:extLst>
                  <a:ext uri="{0D108BD9-81ED-4DB2-BD59-A6C34878D82A}">
                    <a16:rowId xmlns:a16="http://schemas.microsoft.com/office/drawing/2014/main" val="4230160479"/>
                  </a:ext>
                </a:extLst>
              </a:tr>
              <a:tr h="574009">
                <a:tc>
                  <a:txBody>
                    <a:bodyPr/>
                    <a:lstStyle/>
                    <a:p>
                      <a:pPr algn="ctr" fontAlgn="ctr"/>
                      <a:r>
                        <a:rPr lang="en-US">
                          <a:effectLst/>
                        </a:rPr>
                        <a:t>KSC LC-39A</a:t>
                      </a:r>
                    </a:p>
                  </a:txBody>
                  <a:tcPr marL="38100" marR="38100" marT="38100" marB="38100" anchor="ctr"/>
                </a:tc>
                <a:extLst>
                  <a:ext uri="{0D108BD9-81ED-4DB2-BD59-A6C34878D82A}">
                    <a16:rowId xmlns:a16="http://schemas.microsoft.com/office/drawing/2014/main" val="109703048"/>
                  </a:ext>
                </a:extLst>
              </a:tr>
              <a:tr h="542556">
                <a:tc>
                  <a:txBody>
                    <a:bodyPr/>
                    <a:lstStyle/>
                    <a:p>
                      <a:pPr algn="ctr" fontAlgn="ctr"/>
                      <a:r>
                        <a:rPr lang="en-US" dirty="0">
                          <a:effectLst/>
                        </a:rPr>
                        <a:t>VAFB SLC-4E</a:t>
                      </a:r>
                    </a:p>
                  </a:txBody>
                  <a:tcPr marL="38100" marR="38100" marT="38100" marB="38100" anchor="ctr"/>
                </a:tc>
                <a:extLst>
                  <a:ext uri="{0D108BD9-81ED-4DB2-BD59-A6C34878D82A}">
                    <a16:rowId xmlns:a16="http://schemas.microsoft.com/office/drawing/2014/main" val="272247641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list represents 5 records where launch sites begin with `CCA`, all of them refers  to the same launch site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7" name="Table 6">
            <a:extLst>
              <a:ext uri="{FF2B5EF4-FFF2-40B4-BE49-F238E27FC236}">
                <a16:creationId xmlns:a16="http://schemas.microsoft.com/office/drawing/2014/main" id="{FEE1F7C7-E76A-4FDB-B3DB-5FBFECCC5E80}"/>
              </a:ext>
            </a:extLst>
          </p:cNvPr>
          <p:cNvGraphicFramePr>
            <a:graphicFrameLocks noGrp="1"/>
          </p:cNvGraphicFramePr>
          <p:nvPr>
            <p:extLst>
              <p:ext uri="{D42A27DB-BD31-4B8C-83A1-F6EECF244321}">
                <p14:modId xmlns:p14="http://schemas.microsoft.com/office/powerpoint/2010/main" val="1027903599"/>
              </p:ext>
            </p:extLst>
          </p:nvPr>
        </p:nvGraphicFramePr>
        <p:xfrm>
          <a:off x="3759608" y="2593509"/>
          <a:ext cx="4672783" cy="2815570"/>
        </p:xfrm>
        <a:graphic>
          <a:graphicData uri="http://schemas.openxmlformats.org/drawingml/2006/table">
            <a:tbl>
              <a:tblPr firstRow="1" bandRow="1">
                <a:tableStyleId>{5C22544A-7EE6-4342-B048-85BDC9FD1C3A}</a:tableStyleId>
              </a:tblPr>
              <a:tblGrid>
                <a:gridCol w="4672783">
                  <a:extLst>
                    <a:ext uri="{9D8B030D-6E8A-4147-A177-3AD203B41FA5}">
                      <a16:colId xmlns:a16="http://schemas.microsoft.com/office/drawing/2014/main" val="500156936"/>
                    </a:ext>
                  </a:extLst>
                </a:gridCol>
              </a:tblGrid>
              <a:tr h="477992">
                <a:tc>
                  <a:txBody>
                    <a:bodyPr/>
                    <a:lstStyle/>
                    <a:p>
                      <a:pPr algn="ctr" fontAlgn="ctr"/>
                      <a:r>
                        <a:rPr lang="en-US" b="1" dirty="0">
                          <a:effectLst/>
                        </a:rPr>
                        <a:t>Launch Site</a:t>
                      </a:r>
                    </a:p>
                  </a:txBody>
                  <a:tcPr marL="38100" marR="38100" marT="38100" marB="38100" anchor="ctr"/>
                </a:tc>
                <a:extLst>
                  <a:ext uri="{0D108BD9-81ED-4DB2-BD59-A6C34878D82A}">
                    <a16:rowId xmlns:a16="http://schemas.microsoft.com/office/drawing/2014/main" val="1316201853"/>
                  </a:ext>
                </a:extLst>
              </a:tr>
              <a:tr h="477992">
                <a:tc>
                  <a:txBody>
                    <a:bodyPr/>
                    <a:lstStyle/>
                    <a:p>
                      <a:pPr algn="ctr" fontAlgn="ctr"/>
                      <a:r>
                        <a:rPr lang="en-US">
                          <a:effectLst/>
                        </a:rPr>
                        <a:t>CCAFS LC-40</a:t>
                      </a:r>
                    </a:p>
                  </a:txBody>
                  <a:tcPr marL="38100" marR="38100" marT="38100" marB="38100" anchor="ctr"/>
                </a:tc>
                <a:extLst>
                  <a:ext uri="{0D108BD9-81ED-4DB2-BD59-A6C34878D82A}">
                    <a16:rowId xmlns:a16="http://schemas.microsoft.com/office/drawing/2014/main" val="2468605924"/>
                  </a:ext>
                </a:extLst>
              </a:tr>
              <a:tr h="477992">
                <a:tc>
                  <a:txBody>
                    <a:bodyPr/>
                    <a:lstStyle/>
                    <a:p>
                      <a:pPr algn="ctr" fontAlgn="ctr"/>
                      <a:r>
                        <a:rPr lang="en-US">
                          <a:effectLst/>
                        </a:rPr>
                        <a:t>CCAFS LC-40</a:t>
                      </a:r>
                    </a:p>
                  </a:txBody>
                  <a:tcPr marL="38100" marR="38100" marT="38100" marB="38100" anchor="ctr"/>
                </a:tc>
                <a:extLst>
                  <a:ext uri="{0D108BD9-81ED-4DB2-BD59-A6C34878D82A}">
                    <a16:rowId xmlns:a16="http://schemas.microsoft.com/office/drawing/2014/main" val="3118050045"/>
                  </a:ext>
                </a:extLst>
              </a:tr>
              <a:tr h="477992">
                <a:tc>
                  <a:txBody>
                    <a:bodyPr/>
                    <a:lstStyle/>
                    <a:p>
                      <a:pPr algn="ctr" fontAlgn="ctr"/>
                      <a:r>
                        <a:rPr lang="en-US">
                          <a:effectLst/>
                        </a:rPr>
                        <a:t>CCAFS LC-40</a:t>
                      </a:r>
                    </a:p>
                  </a:txBody>
                  <a:tcPr marL="38100" marR="38100" marT="38100" marB="38100" anchor="ctr"/>
                </a:tc>
                <a:extLst>
                  <a:ext uri="{0D108BD9-81ED-4DB2-BD59-A6C34878D82A}">
                    <a16:rowId xmlns:a16="http://schemas.microsoft.com/office/drawing/2014/main" val="3523668415"/>
                  </a:ext>
                </a:extLst>
              </a:tr>
              <a:tr h="451801">
                <a:tc>
                  <a:txBody>
                    <a:bodyPr/>
                    <a:lstStyle/>
                    <a:p>
                      <a:pPr algn="ctr" fontAlgn="ctr"/>
                      <a:r>
                        <a:rPr lang="en-US">
                          <a:effectLst/>
                        </a:rPr>
                        <a:t>CCAFS LC-40</a:t>
                      </a:r>
                    </a:p>
                  </a:txBody>
                  <a:tcPr marL="38100" marR="38100" marT="38100" marB="38100" anchor="ctr"/>
                </a:tc>
                <a:extLst>
                  <a:ext uri="{0D108BD9-81ED-4DB2-BD59-A6C34878D82A}">
                    <a16:rowId xmlns:a16="http://schemas.microsoft.com/office/drawing/2014/main" val="3097351060"/>
                  </a:ext>
                </a:extLst>
              </a:tr>
              <a:tr h="451801">
                <a:tc>
                  <a:txBody>
                    <a:bodyPr/>
                    <a:lstStyle/>
                    <a:p>
                      <a:pPr algn="ctr" fontAlgn="ctr"/>
                      <a:r>
                        <a:rPr lang="en-US" dirty="0">
                          <a:effectLst/>
                        </a:rPr>
                        <a:t>CCAFS LC-40</a:t>
                      </a:r>
                    </a:p>
                  </a:txBody>
                  <a:tcPr marL="38100" marR="38100" marT="38100" marB="38100" anchor="ctr"/>
                </a:tc>
                <a:extLst>
                  <a:ext uri="{0D108BD9-81ED-4DB2-BD59-A6C34878D82A}">
                    <a16:rowId xmlns:a16="http://schemas.microsoft.com/office/drawing/2014/main" val="1306875127"/>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5">
            <a:extLst>
              <a:ext uri="{FF2B5EF4-FFF2-40B4-BE49-F238E27FC236}">
                <a16:creationId xmlns:a16="http://schemas.microsoft.com/office/drawing/2014/main" id="{DBF20F9E-F759-427E-B764-80187A6BDA08}"/>
              </a:ext>
            </a:extLst>
          </p:cNvPr>
          <p:cNvGraphicFramePr>
            <a:graphicFrameLocks noGrp="1"/>
          </p:cNvGraphicFramePr>
          <p:nvPr>
            <p:extLst>
              <p:ext uri="{D42A27DB-BD31-4B8C-83A1-F6EECF244321}">
                <p14:modId xmlns:p14="http://schemas.microsoft.com/office/powerpoint/2010/main" val="3883879290"/>
              </p:ext>
            </p:extLst>
          </p:nvPr>
        </p:nvGraphicFramePr>
        <p:xfrm>
          <a:off x="5005382" y="3058160"/>
          <a:ext cx="2181237" cy="741680"/>
        </p:xfrm>
        <a:graphic>
          <a:graphicData uri="http://schemas.openxmlformats.org/drawingml/2006/table">
            <a:tbl>
              <a:tblPr firstRow="1" bandRow="1">
                <a:tableStyleId>{5C22544A-7EE6-4342-B048-85BDC9FD1C3A}</a:tableStyleId>
              </a:tblPr>
              <a:tblGrid>
                <a:gridCol w="2181237">
                  <a:extLst>
                    <a:ext uri="{9D8B030D-6E8A-4147-A177-3AD203B41FA5}">
                      <a16:colId xmlns:a16="http://schemas.microsoft.com/office/drawing/2014/main" val="803061267"/>
                    </a:ext>
                  </a:extLst>
                </a:gridCol>
              </a:tblGrid>
              <a:tr h="370840">
                <a:tc>
                  <a:txBody>
                    <a:bodyPr/>
                    <a:lstStyle/>
                    <a:p>
                      <a:pPr algn="ctr" fontAlgn="ctr"/>
                      <a:r>
                        <a:rPr lang="en-US" b="1" dirty="0">
                          <a:effectLst/>
                        </a:rPr>
                        <a:t>Total Payload Mass</a:t>
                      </a:r>
                    </a:p>
                  </a:txBody>
                  <a:tcPr anchor="ctr"/>
                </a:tc>
                <a:extLst>
                  <a:ext uri="{0D108BD9-81ED-4DB2-BD59-A6C34878D82A}">
                    <a16:rowId xmlns:a16="http://schemas.microsoft.com/office/drawing/2014/main" val="36258511"/>
                  </a:ext>
                </a:extLst>
              </a:tr>
              <a:tr h="370840">
                <a:tc>
                  <a:txBody>
                    <a:bodyPr/>
                    <a:lstStyle/>
                    <a:p>
                      <a:pPr algn="ctr" fontAlgn="ctr"/>
                      <a:r>
                        <a:rPr lang="en-US" sz="1800" b="0" i="0" kern="1200" dirty="0">
                          <a:solidFill>
                            <a:schemeClr val="dk1"/>
                          </a:solidFill>
                          <a:effectLst/>
                          <a:latin typeface="+mn-lt"/>
                          <a:ea typeface="+mn-ea"/>
                          <a:cs typeface="+mn-cs"/>
                        </a:rPr>
                        <a:t>107010</a:t>
                      </a:r>
                      <a:endParaRPr lang="en-US" dirty="0">
                        <a:effectLst/>
                      </a:endParaRPr>
                    </a:p>
                  </a:txBody>
                  <a:tcPr anchor="ctr"/>
                </a:tc>
                <a:extLst>
                  <a:ext uri="{0D108BD9-81ED-4DB2-BD59-A6C34878D82A}">
                    <a16:rowId xmlns:a16="http://schemas.microsoft.com/office/drawing/2014/main" val="2099683887"/>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5899" y="1712820"/>
            <a:ext cx="10409712" cy="4139339"/>
          </a:xfrm>
          <a:prstGeom prst="rect">
            <a:avLst/>
          </a:prstGeom>
        </p:spPr>
        <p:txBody>
          <a:bodyPr wrap="square"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and Visual Analysis:</a:t>
            </a:r>
          </a:p>
          <a:p>
            <a:pPr lvl="1">
              <a:lnSpc>
                <a:spcPct val="100000"/>
              </a:lnSpc>
              <a:spcBef>
                <a:spcPts val="1400"/>
              </a:spcBef>
            </a:pPr>
            <a:r>
              <a:rPr lang="en-US" sz="1800" dirty="0">
                <a:solidFill>
                  <a:schemeClr val="bg2">
                    <a:lumMod val="50000"/>
                  </a:schemeClr>
                </a:solidFill>
                <a:latin typeface="Abadi" panose="020B0604020104020204" pitchFamily="34" charset="0"/>
              </a:rPr>
              <a:t>From 2010 to 2019, 61 missions had successful landing whereas 10 missions had failure landing, leading a success rate of 67.78%</a:t>
            </a:r>
          </a:p>
          <a:p>
            <a:pPr lvl="1">
              <a:lnSpc>
                <a:spcPct val="100000"/>
              </a:lnSpc>
              <a:spcBef>
                <a:spcPts val="1400"/>
              </a:spcBef>
            </a:pPr>
            <a:r>
              <a:rPr lang="en-US" sz="1800" dirty="0">
                <a:solidFill>
                  <a:schemeClr val="bg2">
                    <a:lumMod val="50000"/>
                  </a:schemeClr>
                </a:solidFill>
                <a:latin typeface="Abadi" panose="020B0604020104020204" pitchFamily="34" charset="0"/>
              </a:rPr>
              <a:t>Among the four Launch sites “KSC LC-39A” had the highest success rate (41.7%) whereas, “VAFB SLC-4E” had the lowest success rate (12.5%) </a:t>
            </a:r>
          </a:p>
          <a:p>
            <a:pPr lvl="1">
              <a:lnSpc>
                <a:spcPct val="100000"/>
              </a:lnSpc>
              <a:spcBef>
                <a:spcPts val="1400"/>
              </a:spcBef>
            </a:pPr>
            <a:r>
              <a:rPr lang="en-US" sz="1800" dirty="0">
                <a:solidFill>
                  <a:schemeClr val="bg2">
                    <a:lumMod val="50000"/>
                  </a:schemeClr>
                </a:solidFill>
                <a:latin typeface="Abadi" panose="020B0604020104020204" pitchFamily="34" charset="0"/>
              </a:rPr>
              <a:t>In 0-10000 kg payload range “FT” booster version has the largest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Proximity Analysis:</a:t>
            </a:r>
          </a:p>
          <a:p>
            <a:pPr lvl="1">
              <a:lnSpc>
                <a:spcPct val="100000"/>
              </a:lnSpc>
              <a:spcBef>
                <a:spcPts val="1400"/>
              </a:spcBef>
            </a:pPr>
            <a:r>
              <a:rPr lang="en-US" sz="1800" dirty="0" err="1">
                <a:solidFill>
                  <a:schemeClr val="bg2">
                    <a:lumMod val="50000"/>
                  </a:schemeClr>
                </a:solidFill>
                <a:latin typeface="Abadi" panose="020B0604020104020204" pitchFamily="34" charset="0"/>
              </a:rPr>
              <a:t>SpaceX</a:t>
            </a:r>
            <a:r>
              <a:rPr lang="en-US" sz="1800" dirty="0">
                <a:solidFill>
                  <a:schemeClr val="bg2">
                    <a:lumMod val="50000"/>
                  </a:schemeClr>
                </a:solidFill>
                <a:latin typeface="Abadi" panose="020B0604020104020204" pitchFamily="34" charset="0"/>
              </a:rPr>
              <a:t> has 4 launch sites, one is near California, the other three is near Florida and South Texas.</a:t>
            </a:r>
          </a:p>
          <a:p>
            <a:pPr lvl="1">
              <a:lnSpc>
                <a:spcPct val="100000"/>
              </a:lnSpc>
              <a:spcBef>
                <a:spcPts val="1400"/>
              </a:spcBef>
            </a:pPr>
            <a:r>
              <a:rPr lang="en-US" sz="1800" dirty="0">
                <a:solidFill>
                  <a:schemeClr val="bg2">
                    <a:lumMod val="50000"/>
                  </a:schemeClr>
                </a:solidFill>
                <a:latin typeface="Abadi" panose="020B0604020104020204" pitchFamily="34" charset="0"/>
              </a:rPr>
              <a:t>All the sites are in near proximity to ocean</a:t>
            </a:r>
          </a:p>
          <a:p>
            <a:pPr lvl="1">
              <a:lnSpc>
                <a:spcPct val="100000"/>
              </a:lnSpc>
              <a:spcBef>
                <a:spcPts val="1400"/>
              </a:spcBef>
            </a:pPr>
            <a:r>
              <a:rPr lang="en-US" sz="1800" dirty="0">
                <a:solidFill>
                  <a:schemeClr val="bg2">
                    <a:lumMod val="50000"/>
                  </a:schemeClr>
                </a:solidFill>
                <a:latin typeface="Abadi" panose="020B0604020104020204" pitchFamily="34" charset="0"/>
              </a:rPr>
              <a:t>All the sites are bit far away from the city</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a:p>
            <a:pPr lvl="1">
              <a:lnSpc>
                <a:spcPct val="100000"/>
              </a:lnSpc>
              <a:spcBef>
                <a:spcPts val="1400"/>
              </a:spcBef>
            </a:pPr>
            <a:r>
              <a:rPr lang="en-US" sz="1800" dirty="0">
                <a:solidFill>
                  <a:schemeClr val="bg2">
                    <a:lumMod val="50000"/>
                  </a:schemeClr>
                </a:solidFill>
                <a:latin typeface="Abadi" panose="020B0604020104020204" pitchFamily="34" charset="0"/>
              </a:rPr>
              <a:t>Logistic Regression and SVM performed well in comparison with other models, with the highest accuracy of 83.3%</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[Continued]</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It is roughly 3000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63103473-F2DA-46C5-9972-939B889BAF35}"/>
              </a:ext>
            </a:extLst>
          </p:cNvPr>
          <p:cNvGraphicFramePr>
            <a:graphicFrameLocks noGrp="1"/>
          </p:cNvGraphicFramePr>
          <p:nvPr>
            <p:extLst>
              <p:ext uri="{D42A27DB-BD31-4B8C-83A1-F6EECF244321}">
                <p14:modId xmlns:p14="http://schemas.microsoft.com/office/powerpoint/2010/main" val="2012110472"/>
              </p:ext>
            </p:extLst>
          </p:nvPr>
        </p:nvGraphicFramePr>
        <p:xfrm>
          <a:off x="4773562" y="3058160"/>
          <a:ext cx="2644877" cy="741680"/>
        </p:xfrm>
        <a:graphic>
          <a:graphicData uri="http://schemas.openxmlformats.org/drawingml/2006/table">
            <a:tbl>
              <a:tblPr firstRow="1" bandRow="1">
                <a:tableStyleId>{5C22544A-7EE6-4342-B048-85BDC9FD1C3A}</a:tableStyleId>
              </a:tblPr>
              <a:tblGrid>
                <a:gridCol w="2644877">
                  <a:extLst>
                    <a:ext uri="{9D8B030D-6E8A-4147-A177-3AD203B41FA5}">
                      <a16:colId xmlns:a16="http://schemas.microsoft.com/office/drawing/2014/main" val="384496171"/>
                    </a:ext>
                  </a:extLst>
                </a:gridCol>
              </a:tblGrid>
              <a:tr h="370840">
                <a:tc>
                  <a:txBody>
                    <a:bodyPr/>
                    <a:lstStyle/>
                    <a:p>
                      <a:pPr algn="ctr" fontAlgn="ctr"/>
                      <a:r>
                        <a:rPr lang="en-US" b="1" dirty="0">
                          <a:effectLst/>
                        </a:rPr>
                        <a:t>Avg Payload Mass (F9 v1.1)</a:t>
                      </a:r>
                    </a:p>
                  </a:txBody>
                  <a:tcPr marL="38100" marR="38100" marT="38100" marB="38100" anchor="ctr"/>
                </a:tc>
                <a:extLst>
                  <a:ext uri="{0D108BD9-81ED-4DB2-BD59-A6C34878D82A}">
                    <a16:rowId xmlns:a16="http://schemas.microsoft.com/office/drawing/2014/main" val="1158439142"/>
                  </a:ext>
                </a:extLst>
              </a:tr>
              <a:tr h="370840">
                <a:tc>
                  <a:txBody>
                    <a:bodyPr/>
                    <a:lstStyle/>
                    <a:p>
                      <a:pPr algn="ctr" fontAlgn="ctr"/>
                      <a:r>
                        <a:rPr lang="en-US" sz="1800" b="0" i="0" kern="1200" dirty="0">
                          <a:solidFill>
                            <a:schemeClr val="dk1"/>
                          </a:solidFill>
                          <a:effectLst/>
                          <a:latin typeface="+mn-lt"/>
                          <a:ea typeface="+mn-ea"/>
                          <a:cs typeface="+mn-cs"/>
                        </a:rPr>
                        <a:t>2928.400000</a:t>
                      </a:r>
                      <a:endParaRPr lang="en-US" dirty="0">
                        <a:effectLst/>
                      </a:endParaRPr>
                    </a:p>
                  </a:txBody>
                  <a:tcPr marL="38100" marR="38100" marT="38100" marB="38100" anchor="ctr"/>
                </a:tc>
                <a:extLst>
                  <a:ext uri="{0D108BD9-81ED-4DB2-BD59-A6C34878D82A}">
                    <a16:rowId xmlns:a16="http://schemas.microsoft.com/office/drawing/2014/main" val="4206157773"/>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the ground pad. It is the end of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7" name="Table 6">
            <a:extLst>
              <a:ext uri="{FF2B5EF4-FFF2-40B4-BE49-F238E27FC236}">
                <a16:creationId xmlns:a16="http://schemas.microsoft.com/office/drawing/2014/main" id="{EE577FE4-79EC-4883-A31E-67A5F8B18BA0}"/>
              </a:ext>
            </a:extLst>
          </p:cNvPr>
          <p:cNvGraphicFramePr>
            <a:graphicFrameLocks noGrp="1"/>
          </p:cNvGraphicFramePr>
          <p:nvPr>
            <p:extLst>
              <p:ext uri="{D42A27DB-BD31-4B8C-83A1-F6EECF244321}">
                <p14:modId xmlns:p14="http://schemas.microsoft.com/office/powerpoint/2010/main" val="3896840762"/>
              </p:ext>
            </p:extLst>
          </p:nvPr>
        </p:nvGraphicFramePr>
        <p:xfrm>
          <a:off x="4773562" y="3058160"/>
          <a:ext cx="2644877" cy="741680"/>
        </p:xfrm>
        <a:graphic>
          <a:graphicData uri="http://schemas.openxmlformats.org/drawingml/2006/table">
            <a:tbl>
              <a:tblPr firstRow="1" bandRow="1">
                <a:tableStyleId>{5C22544A-7EE6-4342-B048-85BDC9FD1C3A}</a:tableStyleId>
              </a:tblPr>
              <a:tblGrid>
                <a:gridCol w="2644877">
                  <a:extLst>
                    <a:ext uri="{9D8B030D-6E8A-4147-A177-3AD203B41FA5}">
                      <a16:colId xmlns:a16="http://schemas.microsoft.com/office/drawing/2014/main" val="2533818726"/>
                    </a:ext>
                  </a:extLst>
                </a:gridCol>
              </a:tblGrid>
              <a:tr h="370840">
                <a:tc>
                  <a:txBody>
                    <a:bodyPr/>
                    <a:lstStyle/>
                    <a:p>
                      <a:pPr algn="ctr" fontAlgn="ctr"/>
                      <a:r>
                        <a:rPr lang="en-US" b="1" dirty="0">
                          <a:effectLst/>
                        </a:rPr>
                        <a:t>Date</a:t>
                      </a:r>
                    </a:p>
                  </a:txBody>
                  <a:tcPr marL="38100" marR="38100" marT="38100" marB="38100" anchor="ctr"/>
                </a:tc>
                <a:extLst>
                  <a:ext uri="{0D108BD9-81ED-4DB2-BD59-A6C34878D82A}">
                    <a16:rowId xmlns:a16="http://schemas.microsoft.com/office/drawing/2014/main" val="3965184"/>
                  </a:ext>
                </a:extLst>
              </a:tr>
              <a:tr h="370840">
                <a:tc>
                  <a:txBody>
                    <a:bodyPr/>
                    <a:lstStyle/>
                    <a:p>
                      <a:pPr algn="ctr" fontAlgn="ctr"/>
                      <a:r>
                        <a:rPr lang="en-US" dirty="0">
                          <a:effectLst/>
                        </a:rPr>
                        <a:t>2015-12-22</a:t>
                      </a:r>
                    </a:p>
                  </a:txBody>
                  <a:tcPr marL="38100" marR="38100" marT="38100" marB="38100" anchor="ctr"/>
                </a:tc>
                <a:extLst>
                  <a:ext uri="{0D108BD9-81ED-4DB2-BD59-A6C34878D82A}">
                    <a16:rowId xmlns:a16="http://schemas.microsoft.com/office/drawing/2014/main" val="3256629618"/>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list represents </a:t>
            </a:r>
            <a:r>
              <a:rPr lang="en-US" sz="2200" dirty="0">
                <a:solidFill>
                  <a:schemeClr val="accent3">
                    <a:lumMod val="25000"/>
                  </a:schemeClr>
                </a:solidFill>
                <a:latin typeface="Abadi"/>
              </a:rPr>
              <a:t>the names of boosters which have successfully landed on drone ship and had payload mass greater than 4000 but less than 6000 -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57B4AF21-4ED9-4773-B972-4588A3E2B0AE}"/>
              </a:ext>
            </a:extLst>
          </p:cNvPr>
          <p:cNvGraphicFramePr>
            <a:graphicFrameLocks noGrp="1"/>
          </p:cNvGraphicFramePr>
          <p:nvPr>
            <p:extLst>
              <p:ext uri="{D42A27DB-BD31-4B8C-83A1-F6EECF244321}">
                <p14:modId xmlns:p14="http://schemas.microsoft.com/office/powerpoint/2010/main" val="3336074587"/>
              </p:ext>
            </p:extLst>
          </p:nvPr>
        </p:nvGraphicFramePr>
        <p:xfrm>
          <a:off x="4163961" y="3084354"/>
          <a:ext cx="3864079" cy="1833880"/>
        </p:xfrm>
        <a:graphic>
          <a:graphicData uri="http://schemas.openxmlformats.org/drawingml/2006/table">
            <a:tbl>
              <a:tblPr firstRow="1" bandRow="1">
                <a:tableStyleId>{5C22544A-7EE6-4342-B048-85BDC9FD1C3A}</a:tableStyleId>
              </a:tblPr>
              <a:tblGrid>
                <a:gridCol w="3864079">
                  <a:extLst>
                    <a:ext uri="{9D8B030D-6E8A-4147-A177-3AD203B41FA5}">
                      <a16:colId xmlns:a16="http://schemas.microsoft.com/office/drawing/2014/main" val="3179772457"/>
                    </a:ext>
                  </a:extLst>
                </a:gridCol>
              </a:tblGrid>
              <a:tr h="370840">
                <a:tc>
                  <a:txBody>
                    <a:bodyPr/>
                    <a:lstStyle/>
                    <a:p>
                      <a:pPr algn="ctr" fontAlgn="ctr"/>
                      <a:r>
                        <a:rPr lang="en-US" b="1" dirty="0">
                          <a:effectLst/>
                        </a:rPr>
                        <a:t>Booster Version</a:t>
                      </a:r>
                    </a:p>
                  </a:txBody>
                  <a:tcPr marL="38100" marR="38100" marT="38100" marB="38100" anchor="ctr"/>
                </a:tc>
                <a:extLst>
                  <a:ext uri="{0D108BD9-81ED-4DB2-BD59-A6C34878D82A}">
                    <a16:rowId xmlns:a16="http://schemas.microsoft.com/office/drawing/2014/main" val="4040717098"/>
                  </a:ext>
                </a:extLst>
              </a:tr>
              <a:tr h="370840">
                <a:tc>
                  <a:txBody>
                    <a:bodyPr/>
                    <a:lstStyle/>
                    <a:p>
                      <a:pPr algn="ctr" fontAlgn="ctr"/>
                      <a:r>
                        <a:rPr lang="en-US" dirty="0">
                          <a:effectLst/>
                        </a:rPr>
                        <a:t>F9 FT B1022</a:t>
                      </a:r>
                    </a:p>
                  </a:txBody>
                  <a:tcPr marL="38100" marR="38100" marT="38100" marB="38100" anchor="ctr"/>
                </a:tc>
                <a:extLst>
                  <a:ext uri="{0D108BD9-81ED-4DB2-BD59-A6C34878D82A}">
                    <a16:rowId xmlns:a16="http://schemas.microsoft.com/office/drawing/2014/main" val="4187643730"/>
                  </a:ext>
                </a:extLst>
              </a:tr>
              <a:tr h="370840">
                <a:tc>
                  <a:txBody>
                    <a:bodyPr/>
                    <a:lstStyle/>
                    <a:p>
                      <a:pPr algn="ctr" fontAlgn="ctr"/>
                      <a:r>
                        <a:rPr lang="en-US">
                          <a:effectLst/>
                        </a:rPr>
                        <a:t>F9 FT B1026</a:t>
                      </a:r>
                    </a:p>
                  </a:txBody>
                  <a:tcPr marL="38100" marR="38100" marT="38100" marB="38100" anchor="ctr"/>
                </a:tc>
                <a:extLst>
                  <a:ext uri="{0D108BD9-81ED-4DB2-BD59-A6C34878D82A}">
                    <a16:rowId xmlns:a16="http://schemas.microsoft.com/office/drawing/2014/main" val="1270028476"/>
                  </a:ext>
                </a:extLst>
              </a:tr>
              <a:tr h="370840">
                <a:tc>
                  <a:txBody>
                    <a:bodyPr/>
                    <a:lstStyle/>
                    <a:p>
                      <a:pPr algn="ctr" fontAlgn="ctr"/>
                      <a:r>
                        <a:rPr lang="en-US">
                          <a:effectLst/>
                        </a:rPr>
                        <a:t>F9 FT B1021.2</a:t>
                      </a:r>
                    </a:p>
                  </a:txBody>
                  <a:tcPr marL="38100" marR="38100" marT="38100" marB="38100" anchor="ctr"/>
                </a:tc>
                <a:extLst>
                  <a:ext uri="{0D108BD9-81ED-4DB2-BD59-A6C34878D82A}">
                    <a16:rowId xmlns:a16="http://schemas.microsoft.com/office/drawing/2014/main" val="3982672882"/>
                  </a:ext>
                </a:extLst>
              </a:tr>
              <a:tr h="0">
                <a:tc>
                  <a:txBody>
                    <a:bodyPr/>
                    <a:lstStyle/>
                    <a:p>
                      <a:pPr algn="ctr" fontAlgn="ctr"/>
                      <a:r>
                        <a:rPr lang="en-US" dirty="0">
                          <a:effectLst/>
                        </a:rPr>
                        <a:t>F9 FT B1031.2</a:t>
                      </a:r>
                    </a:p>
                  </a:txBody>
                  <a:tcPr marL="38100" marR="38100" marT="38100" marB="38100" anchor="ctr"/>
                </a:tc>
                <a:extLst>
                  <a:ext uri="{0D108BD9-81ED-4DB2-BD59-A6C34878D82A}">
                    <a16:rowId xmlns:a16="http://schemas.microsoft.com/office/drawing/2014/main" val="2363434322"/>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 The successful outcomes is 6 times of the failure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5">
            <a:extLst>
              <a:ext uri="{FF2B5EF4-FFF2-40B4-BE49-F238E27FC236}">
                <a16:creationId xmlns:a16="http://schemas.microsoft.com/office/drawing/2014/main" id="{2DA737BE-AA2E-43D0-BDA4-D766C66A7B27}"/>
              </a:ext>
            </a:extLst>
          </p:cNvPr>
          <p:cNvGraphicFramePr>
            <a:graphicFrameLocks noGrp="1"/>
          </p:cNvGraphicFramePr>
          <p:nvPr>
            <p:extLst>
              <p:ext uri="{D42A27DB-BD31-4B8C-83A1-F6EECF244321}">
                <p14:modId xmlns:p14="http://schemas.microsoft.com/office/powerpoint/2010/main" val="2126688276"/>
              </p:ext>
            </p:extLst>
          </p:nvPr>
        </p:nvGraphicFramePr>
        <p:xfrm>
          <a:off x="2032000" y="3058160"/>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725522552"/>
                    </a:ext>
                  </a:extLst>
                </a:gridCol>
                <a:gridCol w="4064000">
                  <a:extLst>
                    <a:ext uri="{9D8B030D-6E8A-4147-A177-3AD203B41FA5}">
                      <a16:colId xmlns:a16="http://schemas.microsoft.com/office/drawing/2014/main" val="2670005849"/>
                    </a:ext>
                  </a:extLst>
                </a:gridCol>
              </a:tblGrid>
              <a:tr h="370840">
                <a:tc>
                  <a:txBody>
                    <a:bodyPr/>
                    <a:lstStyle/>
                    <a:p>
                      <a:pPr algn="ctr" fontAlgn="ctr"/>
                      <a:r>
                        <a:rPr lang="en-US" b="1">
                          <a:effectLst/>
                        </a:rPr>
                        <a:t>successful_outcomes</a:t>
                      </a:r>
                    </a:p>
                  </a:txBody>
                  <a:tcPr marL="38100" marR="38100" marT="38100" marB="38100" anchor="ctr"/>
                </a:tc>
                <a:tc>
                  <a:txBody>
                    <a:bodyPr/>
                    <a:lstStyle/>
                    <a:p>
                      <a:pPr algn="ctr" fontAlgn="ctr"/>
                      <a:r>
                        <a:rPr lang="en-US" b="1">
                          <a:effectLst/>
                        </a:rPr>
                        <a:t>failure_outcomes</a:t>
                      </a:r>
                    </a:p>
                  </a:txBody>
                  <a:tcPr marL="38100" marR="38100" marT="38100" marB="38100" anchor="ctr"/>
                </a:tc>
                <a:extLst>
                  <a:ext uri="{0D108BD9-81ED-4DB2-BD59-A6C34878D82A}">
                    <a16:rowId xmlns:a16="http://schemas.microsoft.com/office/drawing/2014/main" val="3912398121"/>
                  </a:ext>
                </a:extLst>
              </a:tr>
              <a:tr h="370840">
                <a:tc>
                  <a:txBody>
                    <a:bodyPr/>
                    <a:lstStyle/>
                    <a:p>
                      <a:pPr algn="ctr" fontAlgn="ctr"/>
                      <a:r>
                        <a:rPr lang="en-US">
                          <a:effectLst/>
                        </a:rPr>
                        <a:t>61</a:t>
                      </a:r>
                    </a:p>
                  </a:txBody>
                  <a:tcPr marL="38100" marR="38100" marT="38100" marB="38100" anchor="ctr"/>
                </a:tc>
                <a:tc>
                  <a:txBody>
                    <a:bodyPr/>
                    <a:lstStyle/>
                    <a:p>
                      <a:pPr algn="ctr" fontAlgn="ctr"/>
                      <a:r>
                        <a:rPr lang="en-US" dirty="0">
                          <a:effectLst/>
                        </a:rPr>
                        <a:t>10</a:t>
                      </a:r>
                    </a:p>
                  </a:txBody>
                  <a:tcPr marL="38100" marR="38100" marT="38100" marB="38100" anchor="ctr"/>
                </a:tc>
                <a:extLst>
                  <a:ext uri="{0D108BD9-81ED-4DB2-BD59-A6C34878D82A}">
                    <a16:rowId xmlns:a16="http://schemas.microsoft.com/office/drawing/2014/main" val="4076245229"/>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The below list represents the</a:t>
            </a:r>
            <a:r>
              <a:rPr lang="en-US" sz="2200" dirty="0">
                <a:solidFill>
                  <a:schemeClr val="accent3">
                    <a:lumMod val="25000"/>
                  </a:schemeClr>
                </a:solidFill>
                <a:latin typeface="Abadi" panose="020B0604020104020204" pitchFamily="34" charset="0"/>
              </a:rPr>
              <a:t> names of the booster which have carried the maximum payload mass. It’s a total of 12</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5">
            <a:extLst>
              <a:ext uri="{FF2B5EF4-FFF2-40B4-BE49-F238E27FC236}">
                <a16:creationId xmlns:a16="http://schemas.microsoft.com/office/drawing/2014/main" id="{2111FFB2-AD6B-40DA-B55D-6D85EEDA8322}"/>
              </a:ext>
            </a:extLst>
          </p:cNvPr>
          <p:cNvGraphicFramePr>
            <a:graphicFrameLocks noGrp="1"/>
          </p:cNvGraphicFramePr>
          <p:nvPr>
            <p:extLst>
              <p:ext uri="{D42A27DB-BD31-4B8C-83A1-F6EECF244321}">
                <p14:modId xmlns:p14="http://schemas.microsoft.com/office/powerpoint/2010/main" val="3237924522"/>
              </p:ext>
            </p:extLst>
          </p:nvPr>
        </p:nvGraphicFramePr>
        <p:xfrm>
          <a:off x="3955840" y="3018258"/>
          <a:ext cx="4265564" cy="2453640"/>
        </p:xfrm>
        <a:graphic>
          <a:graphicData uri="http://schemas.openxmlformats.org/drawingml/2006/table">
            <a:tbl>
              <a:tblPr firstRow="1" bandRow="1">
                <a:tableStyleId>{5C22544A-7EE6-4342-B048-85BDC9FD1C3A}</a:tableStyleId>
              </a:tblPr>
              <a:tblGrid>
                <a:gridCol w="2132782">
                  <a:extLst>
                    <a:ext uri="{9D8B030D-6E8A-4147-A177-3AD203B41FA5}">
                      <a16:colId xmlns:a16="http://schemas.microsoft.com/office/drawing/2014/main" val="108575009"/>
                    </a:ext>
                  </a:extLst>
                </a:gridCol>
                <a:gridCol w="2132782">
                  <a:extLst>
                    <a:ext uri="{9D8B030D-6E8A-4147-A177-3AD203B41FA5}">
                      <a16:colId xmlns:a16="http://schemas.microsoft.com/office/drawing/2014/main" val="807608891"/>
                    </a:ext>
                  </a:extLst>
                </a:gridCol>
              </a:tblGrid>
              <a:tr h="311229">
                <a:tc gridSpan="2">
                  <a:txBody>
                    <a:bodyPr/>
                    <a:lstStyle/>
                    <a:p>
                      <a:pPr algn="ctr" fontAlgn="ctr"/>
                      <a:r>
                        <a:rPr lang="en-US" b="1" dirty="0">
                          <a:effectLst/>
                        </a:rPr>
                        <a:t>Booster Version</a:t>
                      </a:r>
                    </a:p>
                  </a:txBody>
                  <a:tcPr marL="38100" marR="38100" marT="38100" marB="38100" anchor="ctr"/>
                </a:tc>
                <a:tc hMerge="1">
                  <a:txBody>
                    <a:bodyPr/>
                    <a:lstStyle/>
                    <a:p>
                      <a:endParaRPr lang="en-US"/>
                    </a:p>
                  </a:txBody>
                  <a:tcPr/>
                </a:tc>
                <a:extLst>
                  <a:ext uri="{0D108BD9-81ED-4DB2-BD59-A6C34878D82A}">
                    <a16:rowId xmlns:a16="http://schemas.microsoft.com/office/drawing/2014/main" val="3225363743"/>
                  </a:ext>
                </a:extLst>
              </a:tr>
              <a:tr h="311229">
                <a:tc>
                  <a:txBody>
                    <a:bodyPr/>
                    <a:lstStyle/>
                    <a:p>
                      <a:pPr algn="ctr" fontAlgn="ctr"/>
                      <a:r>
                        <a:rPr lang="en-US" dirty="0">
                          <a:effectLst/>
                        </a:rPr>
                        <a:t>F9 B5 B1048.4</a:t>
                      </a:r>
                    </a:p>
                  </a:txBody>
                  <a:tcPr marL="38100" marR="38100" marT="38100" marB="38100" anchor="ctr"/>
                </a:tc>
                <a:tc>
                  <a:txBody>
                    <a:bodyPr/>
                    <a:lstStyle/>
                    <a:p>
                      <a:pPr algn="ctr" fontAlgn="ctr"/>
                      <a:r>
                        <a:rPr lang="en-US">
                          <a:effectLst/>
                        </a:rPr>
                        <a:t>F9 B5 B1049.5</a:t>
                      </a:r>
                    </a:p>
                  </a:txBody>
                  <a:tcPr marL="38100" marR="38100" marT="38100" marB="38100" anchor="ctr"/>
                </a:tc>
                <a:extLst>
                  <a:ext uri="{0D108BD9-81ED-4DB2-BD59-A6C34878D82A}">
                    <a16:rowId xmlns:a16="http://schemas.microsoft.com/office/drawing/2014/main" val="27304527"/>
                  </a:ext>
                </a:extLst>
              </a:tr>
              <a:tr h="311229">
                <a:tc>
                  <a:txBody>
                    <a:bodyPr/>
                    <a:lstStyle/>
                    <a:p>
                      <a:pPr algn="ctr" fontAlgn="ctr"/>
                      <a:r>
                        <a:rPr lang="en-US">
                          <a:effectLst/>
                        </a:rPr>
                        <a:t>F9 B5 B1049.4</a:t>
                      </a:r>
                    </a:p>
                  </a:txBody>
                  <a:tcPr marL="38100" marR="38100" marT="38100" marB="38100" anchor="ctr"/>
                </a:tc>
                <a:tc>
                  <a:txBody>
                    <a:bodyPr/>
                    <a:lstStyle/>
                    <a:p>
                      <a:pPr algn="ctr" fontAlgn="ctr"/>
                      <a:r>
                        <a:rPr lang="en-US">
                          <a:effectLst/>
                        </a:rPr>
                        <a:t>F9 B5 B1060.2</a:t>
                      </a:r>
                    </a:p>
                  </a:txBody>
                  <a:tcPr marL="38100" marR="38100" marT="38100" marB="38100" anchor="ctr"/>
                </a:tc>
                <a:extLst>
                  <a:ext uri="{0D108BD9-81ED-4DB2-BD59-A6C34878D82A}">
                    <a16:rowId xmlns:a16="http://schemas.microsoft.com/office/drawing/2014/main" val="822222067"/>
                  </a:ext>
                </a:extLst>
              </a:tr>
              <a:tr h="311229">
                <a:tc>
                  <a:txBody>
                    <a:bodyPr/>
                    <a:lstStyle/>
                    <a:p>
                      <a:pPr algn="ctr" fontAlgn="ctr"/>
                      <a:r>
                        <a:rPr lang="en-US">
                          <a:effectLst/>
                        </a:rPr>
                        <a:t>F9 B5 B1051.3</a:t>
                      </a:r>
                    </a:p>
                  </a:txBody>
                  <a:tcPr marL="38100" marR="38100" marT="38100" marB="38100" anchor="ctr"/>
                </a:tc>
                <a:tc>
                  <a:txBody>
                    <a:bodyPr/>
                    <a:lstStyle/>
                    <a:p>
                      <a:pPr algn="ctr" fontAlgn="ctr"/>
                      <a:r>
                        <a:rPr lang="en-US">
                          <a:effectLst/>
                        </a:rPr>
                        <a:t>F9 B5 B1058.3</a:t>
                      </a:r>
                    </a:p>
                  </a:txBody>
                  <a:tcPr marL="38100" marR="38100" marT="38100" marB="38100" anchor="ctr"/>
                </a:tc>
                <a:extLst>
                  <a:ext uri="{0D108BD9-81ED-4DB2-BD59-A6C34878D82A}">
                    <a16:rowId xmlns:a16="http://schemas.microsoft.com/office/drawing/2014/main" val="807220823"/>
                  </a:ext>
                </a:extLst>
              </a:tr>
              <a:tr h="311229">
                <a:tc>
                  <a:txBody>
                    <a:bodyPr/>
                    <a:lstStyle/>
                    <a:p>
                      <a:pPr algn="ctr" fontAlgn="ctr"/>
                      <a:r>
                        <a:rPr lang="en-US">
                          <a:effectLst/>
                        </a:rPr>
                        <a:t>F9 B5 B1056.4</a:t>
                      </a:r>
                    </a:p>
                  </a:txBody>
                  <a:tcPr marL="38100" marR="38100" marT="38100" marB="38100" anchor="ctr"/>
                </a:tc>
                <a:tc>
                  <a:txBody>
                    <a:bodyPr/>
                    <a:lstStyle/>
                    <a:p>
                      <a:pPr algn="ctr" fontAlgn="ctr"/>
                      <a:r>
                        <a:rPr lang="en-US">
                          <a:effectLst/>
                        </a:rPr>
                        <a:t>F9 B5 B1051.6</a:t>
                      </a:r>
                    </a:p>
                  </a:txBody>
                  <a:tcPr marL="38100" marR="38100" marT="38100" marB="38100" anchor="ctr"/>
                </a:tc>
                <a:extLst>
                  <a:ext uri="{0D108BD9-81ED-4DB2-BD59-A6C34878D82A}">
                    <a16:rowId xmlns:a16="http://schemas.microsoft.com/office/drawing/2014/main" val="3527812656"/>
                  </a:ext>
                </a:extLst>
              </a:tr>
              <a:tr h="311229">
                <a:tc>
                  <a:txBody>
                    <a:bodyPr/>
                    <a:lstStyle/>
                    <a:p>
                      <a:pPr algn="ctr" fontAlgn="ctr"/>
                      <a:r>
                        <a:rPr lang="en-US">
                          <a:effectLst/>
                        </a:rPr>
                        <a:t>F9 B5 B1048.5</a:t>
                      </a:r>
                    </a:p>
                  </a:txBody>
                  <a:tcPr marL="38100" marR="38100" marT="38100" marB="38100" anchor="ctr"/>
                </a:tc>
                <a:tc>
                  <a:txBody>
                    <a:bodyPr/>
                    <a:lstStyle/>
                    <a:p>
                      <a:pPr algn="ctr" fontAlgn="ctr"/>
                      <a:r>
                        <a:rPr lang="en-US">
                          <a:effectLst/>
                        </a:rPr>
                        <a:t>F9 B5 B1060.3</a:t>
                      </a:r>
                    </a:p>
                  </a:txBody>
                  <a:tcPr marL="38100" marR="38100" marT="38100" marB="38100" anchor="ctr"/>
                </a:tc>
                <a:extLst>
                  <a:ext uri="{0D108BD9-81ED-4DB2-BD59-A6C34878D82A}">
                    <a16:rowId xmlns:a16="http://schemas.microsoft.com/office/drawing/2014/main" val="2995275424"/>
                  </a:ext>
                </a:extLst>
              </a:tr>
              <a:tr h="311229">
                <a:tc>
                  <a:txBody>
                    <a:bodyPr/>
                    <a:lstStyle/>
                    <a:p>
                      <a:pPr algn="ctr" fontAlgn="ctr"/>
                      <a:r>
                        <a:rPr lang="en-US" dirty="0">
                          <a:effectLst/>
                        </a:rPr>
                        <a:t>F9 B5 B1051.4</a:t>
                      </a:r>
                    </a:p>
                  </a:txBody>
                  <a:tcPr marL="38100" marR="38100" marT="38100" marB="38100" anchor="ctr"/>
                </a:tc>
                <a:tc>
                  <a:txBody>
                    <a:bodyPr/>
                    <a:lstStyle/>
                    <a:p>
                      <a:pPr algn="ctr" fontAlgn="ctr"/>
                      <a:r>
                        <a:rPr lang="en-US" dirty="0">
                          <a:effectLst/>
                        </a:rPr>
                        <a:t>F9 B5 B1049.7</a:t>
                      </a:r>
                    </a:p>
                  </a:txBody>
                  <a:tcPr marL="38100" marR="38100" marT="38100" marB="38100" anchor="ctr"/>
                </a:tc>
                <a:extLst>
                  <a:ext uri="{0D108BD9-81ED-4DB2-BD59-A6C34878D82A}">
                    <a16:rowId xmlns:a16="http://schemas.microsoft.com/office/drawing/2014/main" val="3620878957"/>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below list represents the failed landing outcomes in drone ship, their booster versions, and launch site names for in year 2015. It happened in the same launch site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5">
            <a:extLst>
              <a:ext uri="{FF2B5EF4-FFF2-40B4-BE49-F238E27FC236}">
                <a16:creationId xmlns:a16="http://schemas.microsoft.com/office/drawing/2014/main" id="{93A2E716-F5A2-4FFB-AA2F-514D725F048C}"/>
              </a:ext>
            </a:extLst>
          </p:cNvPr>
          <p:cNvGraphicFramePr>
            <a:graphicFrameLocks noGrp="1"/>
          </p:cNvGraphicFramePr>
          <p:nvPr>
            <p:extLst>
              <p:ext uri="{D42A27DB-BD31-4B8C-83A1-F6EECF244321}">
                <p14:modId xmlns:p14="http://schemas.microsoft.com/office/powerpoint/2010/main" val="417932606"/>
              </p:ext>
            </p:extLst>
          </p:nvPr>
        </p:nvGraphicFramePr>
        <p:xfrm>
          <a:off x="2032001" y="391515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29254166"/>
                    </a:ext>
                  </a:extLst>
                </a:gridCol>
                <a:gridCol w="2709333">
                  <a:extLst>
                    <a:ext uri="{9D8B030D-6E8A-4147-A177-3AD203B41FA5}">
                      <a16:colId xmlns:a16="http://schemas.microsoft.com/office/drawing/2014/main" val="4043257297"/>
                    </a:ext>
                  </a:extLst>
                </a:gridCol>
                <a:gridCol w="2709333">
                  <a:extLst>
                    <a:ext uri="{9D8B030D-6E8A-4147-A177-3AD203B41FA5}">
                      <a16:colId xmlns:a16="http://schemas.microsoft.com/office/drawing/2014/main" val="700889976"/>
                    </a:ext>
                  </a:extLst>
                </a:gridCol>
              </a:tblGrid>
              <a:tr h="370840">
                <a:tc>
                  <a:txBody>
                    <a:bodyPr/>
                    <a:lstStyle/>
                    <a:p>
                      <a:pPr algn="l" fontAlgn="ctr"/>
                      <a:r>
                        <a:rPr lang="en-US" b="1">
                          <a:effectLst/>
                        </a:rPr>
                        <a:t>Landing__Outcome</a:t>
                      </a:r>
                    </a:p>
                  </a:txBody>
                  <a:tcPr marL="38100" marR="38100" marT="38100" marB="38100" anchor="ctr"/>
                </a:tc>
                <a:tc>
                  <a:txBody>
                    <a:bodyPr/>
                    <a:lstStyle/>
                    <a:p>
                      <a:pPr algn="l" fontAlgn="ctr"/>
                      <a:r>
                        <a:rPr lang="en-US" b="1">
                          <a:effectLst/>
                        </a:rPr>
                        <a:t>Booster_Version</a:t>
                      </a:r>
                    </a:p>
                  </a:txBody>
                  <a:tcPr marL="38100" marR="38100" marT="38100" marB="38100" anchor="ctr"/>
                </a:tc>
                <a:tc>
                  <a:txBody>
                    <a:bodyPr/>
                    <a:lstStyle/>
                    <a:p>
                      <a:pPr algn="l" fontAlgn="ctr"/>
                      <a:r>
                        <a:rPr lang="en-US" b="1">
                          <a:effectLst/>
                        </a:rPr>
                        <a:t>Launch_Site</a:t>
                      </a:r>
                    </a:p>
                  </a:txBody>
                  <a:tcPr marL="38100" marR="38100" marT="38100" marB="38100" anchor="ctr"/>
                </a:tc>
                <a:extLst>
                  <a:ext uri="{0D108BD9-81ED-4DB2-BD59-A6C34878D82A}">
                    <a16:rowId xmlns:a16="http://schemas.microsoft.com/office/drawing/2014/main" val="1296208418"/>
                  </a:ext>
                </a:extLst>
              </a:tr>
              <a:tr h="370840">
                <a:tc>
                  <a:txBody>
                    <a:bodyPr/>
                    <a:lstStyle/>
                    <a:p>
                      <a:pPr algn="l" fontAlgn="ctr"/>
                      <a:r>
                        <a:rPr lang="en-US">
                          <a:effectLst/>
                        </a:rPr>
                        <a:t>Failure (drone ship)</a:t>
                      </a:r>
                    </a:p>
                  </a:txBody>
                  <a:tcPr marL="38100" marR="38100" marT="38100" marB="38100" anchor="ctr"/>
                </a:tc>
                <a:tc>
                  <a:txBody>
                    <a:bodyPr/>
                    <a:lstStyle/>
                    <a:p>
                      <a:pPr algn="l" fontAlgn="ctr"/>
                      <a:r>
                        <a:rPr lang="en-US">
                          <a:effectLst/>
                        </a:rPr>
                        <a:t>F9 v1.1 B1012</a:t>
                      </a:r>
                    </a:p>
                  </a:txBody>
                  <a:tcPr marL="38100" marR="38100" marT="38100" marB="38100" anchor="ctr"/>
                </a:tc>
                <a:tc>
                  <a:txBody>
                    <a:bodyPr/>
                    <a:lstStyle/>
                    <a:p>
                      <a:pPr algn="l" fontAlgn="ctr"/>
                      <a:r>
                        <a:rPr lang="en-US">
                          <a:effectLst/>
                        </a:rPr>
                        <a:t>CCAFS LC-40</a:t>
                      </a:r>
                    </a:p>
                  </a:txBody>
                  <a:tcPr marL="38100" marR="38100" marT="38100" marB="38100" anchor="ctr"/>
                </a:tc>
                <a:extLst>
                  <a:ext uri="{0D108BD9-81ED-4DB2-BD59-A6C34878D82A}">
                    <a16:rowId xmlns:a16="http://schemas.microsoft.com/office/drawing/2014/main" val="594048087"/>
                  </a:ext>
                </a:extLst>
              </a:tr>
              <a:tr h="370840">
                <a:tc>
                  <a:txBody>
                    <a:bodyPr/>
                    <a:lstStyle/>
                    <a:p>
                      <a:pPr algn="l" fontAlgn="ctr"/>
                      <a:r>
                        <a:rPr lang="en-US">
                          <a:effectLst/>
                        </a:rPr>
                        <a:t>Failure (drone ship)</a:t>
                      </a:r>
                    </a:p>
                  </a:txBody>
                  <a:tcPr marL="38100" marR="38100" marT="38100" marB="38100" anchor="ctr"/>
                </a:tc>
                <a:tc>
                  <a:txBody>
                    <a:bodyPr/>
                    <a:lstStyle/>
                    <a:p>
                      <a:pPr algn="l" fontAlgn="ctr"/>
                      <a:r>
                        <a:rPr lang="en-US">
                          <a:effectLst/>
                        </a:rPr>
                        <a:t>F9 v1.1 B1015</a:t>
                      </a:r>
                    </a:p>
                  </a:txBody>
                  <a:tcPr marL="38100" marR="38100" marT="38100" marB="38100" anchor="ctr"/>
                </a:tc>
                <a:tc>
                  <a:txBody>
                    <a:bodyPr/>
                    <a:lstStyle/>
                    <a:p>
                      <a:pPr algn="l" fontAlgn="ctr"/>
                      <a:r>
                        <a:rPr lang="en-US" dirty="0">
                          <a:effectLst/>
                        </a:rPr>
                        <a:t>CCAFS LC-40</a:t>
                      </a:r>
                    </a:p>
                  </a:txBody>
                  <a:tcPr marL="38100" marR="38100" marT="38100" marB="38100" anchor="ctr"/>
                </a:tc>
                <a:extLst>
                  <a:ext uri="{0D108BD9-81ED-4DB2-BD59-A6C34878D82A}">
                    <a16:rowId xmlns:a16="http://schemas.microsoft.com/office/drawing/2014/main" val="41202502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below list represents the ranking of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5">
            <a:extLst>
              <a:ext uri="{FF2B5EF4-FFF2-40B4-BE49-F238E27FC236}">
                <a16:creationId xmlns:a16="http://schemas.microsoft.com/office/drawing/2014/main" id="{0D8038D0-9A37-4175-A53C-4CA35B71ED3F}"/>
              </a:ext>
            </a:extLst>
          </p:cNvPr>
          <p:cNvGraphicFramePr>
            <a:graphicFrameLocks noGrp="1"/>
          </p:cNvGraphicFramePr>
          <p:nvPr>
            <p:extLst>
              <p:ext uri="{D42A27DB-BD31-4B8C-83A1-F6EECF244321}">
                <p14:modId xmlns:p14="http://schemas.microsoft.com/office/powerpoint/2010/main" val="4023795216"/>
              </p:ext>
            </p:extLst>
          </p:nvPr>
        </p:nvGraphicFramePr>
        <p:xfrm>
          <a:off x="2032000" y="3022283"/>
          <a:ext cx="8128000" cy="3154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53287250"/>
                    </a:ext>
                  </a:extLst>
                </a:gridCol>
                <a:gridCol w="4064000">
                  <a:extLst>
                    <a:ext uri="{9D8B030D-6E8A-4147-A177-3AD203B41FA5}">
                      <a16:colId xmlns:a16="http://schemas.microsoft.com/office/drawing/2014/main" val="1352869674"/>
                    </a:ext>
                  </a:extLst>
                </a:gridCol>
              </a:tblGrid>
              <a:tr h="293001">
                <a:tc>
                  <a:txBody>
                    <a:bodyPr/>
                    <a:lstStyle/>
                    <a:p>
                      <a:pPr algn="ctr" fontAlgn="ctr"/>
                      <a:r>
                        <a:rPr lang="en-US" b="1" dirty="0">
                          <a:effectLst/>
                        </a:rPr>
                        <a:t>Landing Outcome</a:t>
                      </a:r>
                    </a:p>
                  </a:txBody>
                  <a:tcPr marL="38100" marR="38100" marT="38100" marB="38100" anchor="ctr"/>
                </a:tc>
                <a:tc>
                  <a:txBody>
                    <a:bodyPr/>
                    <a:lstStyle/>
                    <a:p>
                      <a:pPr algn="ctr" fontAlgn="ctr"/>
                      <a:r>
                        <a:rPr lang="en-US" b="1" dirty="0">
                          <a:effectLst/>
                        </a:rPr>
                        <a:t>Count</a:t>
                      </a:r>
                    </a:p>
                  </a:txBody>
                  <a:tcPr marL="38100" marR="38100" marT="38100" marB="38100" anchor="ctr"/>
                </a:tc>
                <a:extLst>
                  <a:ext uri="{0D108BD9-81ED-4DB2-BD59-A6C34878D82A}">
                    <a16:rowId xmlns:a16="http://schemas.microsoft.com/office/drawing/2014/main" val="3611568766"/>
                  </a:ext>
                </a:extLst>
              </a:tr>
              <a:tr h="293001">
                <a:tc>
                  <a:txBody>
                    <a:bodyPr/>
                    <a:lstStyle/>
                    <a:p>
                      <a:pPr algn="ctr" fontAlgn="ctr"/>
                      <a:r>
                        <a:rPr lang="en-US" dirty="0">
                          <a:effectLst/>
                        </a:rPr>
                        <a:t>No attempt</a:t>
                      </a:r>
                    </a:p>
                  </a:txBody>
                  <a:tcPr marL="38100" marR="38100" marT="38100" marB="38100" anchor="ctr"/>
                </a:tc>
                <a:tc>
                  <a:txBody>
                    <a:bodyPr/>
                    <a:lstStyle/>
                    <a:p>
                      <a:pPr algn="ctr" fontAlgn="ctr"/>
                      <a:r>
                        <a:rPr lang="en-US" dirty="0">
                          <a:effectLst/>
                        </a:rPr>
                        <a:t>10</a:t>
                      </a:r>
                    </a:p>
                  </a:txBody>
                  <a:tcPr marL="38100" marR="38100" marT="38100" marB="38100" anchor="ctr"/>
                </a:tc>
                <a:extLst>
                  <a:ext uri="{0D108BD9-81ED-4DB2-BD59-A6C34878D82A}">
                    <a16:rowId xmlns:a16="http://schemas.microsoft.com/office/drawing/2014/main" val="3254566447"/>
                  </a:ext>
                </a:extLst>
              </a:tr>
              <a:tr h="293001">
                <a:tc>
                  <a:txBody>
                    <a:bodyPr/>
                    <a:lstStyle/>
                    <a:p>
                      <a:pPr algn="ctr" fontAlgn="ctr"/>
                      <a:r>
                        <a:rPr lang="en-US" dirty="0">
                          <a:effectLst/>
                        </a:rPr>
                        <a:t>Failure (drone ship)</a:t>
                      </a:r>
                    </a:p>
                  </a:txBody>
                  <a:tcPr marL="38100" marR="38100" marT="38100" marB="38100" anchor="ctr"/>
                </a:tc>
                <a:tc>
                  <a:txBody>
                    <a:bodyPr/>
                    <a:lstStyle/>
                    <a:p>
                      <a:pPr algn="ctr" fontAlgn="ctr"/>
                      <a:r>
                        <a:rPr lang="en-US">
                          <a:effectLst/>
                        </a:rPr>
                        <a:t>5</a:t>
                      </a:r>
                    </a:p>
                  </a:txBody>
                  <a:tcPr marL="38100" marR="38100" marT="38100" marB="38100" anchor="ctr"/>
                </a:tc>
                <a:extLst>
                  <a:ext uri="{0D108BD9-81ED-4DB2-BD59-A6C34878D82A}">
                    <a16:rowId xmlns:a16="http://schemas.microsoft.com/office/drawing/2014/main" val="933637466"/>
                  </a:ext>
                </a:extLst>
              </a:tr>
              <a:tr h="293001">
                <a:tc>
                  <a:txBody>
                    <a:bodyPr/>
                    <a:lstStyle/>
                    <a:p>
                      <a:pPr algn="ctr" fontAlgn="ctr"/>
                      <a:r>
                        <a:rPr lang="en-US">
                          <a:effectLst/>
                        </a:rPr>
                        <a:t>Success (drone ship)</a:t>
                      </a:r>
                    </a:p>
                  </a:txBody>
                  <a:tcPr marL="38100" marR="38100" marT="38100" marB="38100" anchor="ctr"/>
                </a:tc>
                <a:tc>
                  <a:txBody>
                    <a:bodyPr/>
                    <a:lstStyle/>
                    <a:p>
                      <a:pPr algn="ctr" fontAlgn="ctr"/>
                      <a:r>
                        <a:rPr lang="en-US">
                          <a:effectLst/>
                        </a:rPr>
                        <a:t>5</a:t>
                      </a:r>
                    </a:p>
                  </a:txBody>
                  <a:tcPr marL="38100" marR="38100" marT="38100" marB="38100" anchor="ctr"/>
                </a:tc>
                <a:extLst>
                  <a:ext uri="{0D108BD9-81ED-4DB2-BD59-A6C34878D82A}">
                    <a16:rowId xmlns:a16="http://schemas.microsoft.com/office/drawing/2014/main" val="3381879918"/>
                  </a:ext>
                </a:extLst>
              </a:tr>
              <a:tr h="293001">
                <a:tc>
                  <a:txBody>
                    <a:bodyPr/>
                    <a:lstStyle/>
                    <a:p>
                      <a:pPr algn="ctr" fontAlgn="ctr"/>
                      <a:r>
                        <a:rPr lang="en-US">
                          <a:effectLst/>
                        </a:rPr>
                        <a:t>Controlled (ocean)</a:t>
                      </a:r>
                    </a:p>
                  </a:txBody>
                  <a:tcPr marL="38100" marR="38100" marT="38100" marB="38100" anchor="ctr"/>
                </a:tc>
                <a:tc>
                  <a:txBody>
                    <a:bodyPr/>
                    <a:lstStyle/>
                    <a:p>
                      <a:pPr algn="ctr" fontAlgn="ctr"/>
                      <a:r>
                        <a:rPr lang="en-US">
                          <a:effectLst/>
                        </a:rPr>
                        <a:t>3</a:t>
                      </a:r>
                    </a:p>
                  </a:txBody>
                  <a:tcPr marL="38100" marR="38100" marT="38100" marB="38100" anchor="ctr"/>
                </a:tc>
                <a:extLst>
                  <a:ext uri="{0D108BD9-81ED-4DB2-BD59-A6C34878D82A}">
                    <a16:rowId xmlns:a16="http://schemas.microsoft.com/office/drawing/2014/main" val="3885648543"/>
                  </a:ext>
                </a:extLst>
              </a:tr>
              <a:tr h="293001">
                <a:tc>
                  <a:txBody>
                    <a:bodyPr/>
                    <a:lstStyle/>
                    <a:p>
                      <a:pPr algn="ctr" fontAlgn="ctr"/>
                      <a:r>
                        <a:rPr lang="en-US">
                          <a:effectLst/>
                        </a:rPr>
                        <a:t>Success (ground pad)</a:t>
                      </a:r>
                    </a:p>
                  </a:txBody>
                  <a:tcPr marL="38100" marR="38100" marT="38100" marB="38100" anchor="ctr"/>
                </a:tc>
                <a:tc>
                  <a:txBody>
                    <a:bodyPr/>
                    <a:lstStyle/>
                    <a:p>
                      <a:pPr algn="ctr" fontAlgn="ctr"/>
                      <a:r>
                        <a:rPr lang="en-US">
                          <a:effectLst/>
                        </a:rPr>
                        <a:t>3</a:t>
                      </a:r>
                    </a:p>
                  </a:txBody>
                  <a:tcPr marL="38100" marR="38100" marT="38100" marB="38100" anchor="ctr"/>
                </a:tc>
                <a:extLst>
                  <a:ext uri="{0D108BD9-81ED-4DB2-BD59-A6C34878D82A}">
                    <a16:rowId xmlns:a16="http://schemas.microsoft.com/office/drawing/2014/main" val="479694295"/>
                  </a:ext>
                </a:extLst>
              </a:tr>
              <a:tr h="293001">
                <a:tc>
                  <a:txBody>
                    <a:bodyPr/>
                    <a:lstStyle/>
                    <a:p>
                      <a:pPr algn="ctr" fontAlgn="ctr"/>
                      <a:r>
                        <a:rPr lang="en-US">
                          <a:effectLst/>
                        </a:rPr>
                        <a:t>Failure (parachute)</a:t>
                      </a:r>
                    </a:p>
                  </a:txBody>
                  <a:tcPr marL="38100" marR="38100" marT="38100" marB="38100" anchor="ctr"/>
                </a:tc>
                <a:tc>
                  <a:txBody>
                    <a:bodyPr/>
                    <a:lstStyle/>
                    <a:p>
                      <a:pPr algn="ctr" fontAlgn="ctr"/>
                      <a:r>
                        <a:rPr lang="en-US">
                          <a:effectLst/>
                        </a:rPr>
                        <a:t>2</a:t>
                      </a:r>
                    </a:p>
                  </a:txBody>
                  <a:tcPr marL="38100" marR="38100" marT="38100" marB="38100" anchor="ctr"/>
                </a:tc>
                <a:extLst>
                  <a:ext uri="{0D108BD9-81ED-4DB2-BD59-A6C34878D82A}">
                    <a16:rowId xmlns:a16="http://schemas.microsoft.com/office/drawing/2014/main" val="2658589132"/>
                  </a:ext>
                </a:extLst>
              </a:tr>
              <a:tr h="293001">
                <a:tc>
                  <a:txBody>
                    <a:bodyPr/>
                    <a:lstStyle/>
                    <a:p>
                      <a:pPr algn="ctr" fontAlgn="ctr"/>
                      <a:r>
                        <a:rPr lang="en-US">
                          <a:effectLst/>
                        </a:rPr>
                        <a:t>Uncontrolled (ocean)</a:t>
                      </a:r>
                    </a:p>
                  </a:txBody>
                  <a:tcPr marL="38100" marR="38100" marT="38100" marB="38100" anchor="ctr"/>
                </a:tc>
                <a:tc>
                  <a:txBody>
                    <a:bodyPr/>
                    <a:lstStyle/>
                    <a:p>
                      <a:pPr algn="ctr" fontAlgn="ctr"/>
                      <a:r>
                        <a:rPr lang="en-US">
                          <a:effectLst/>
                        </a:rPr>
                        <a:t>2</a:t>
                      </a:r>
                    </a:p>
                  </a:txBody>
                  <a:tcPr marL="38100" marR="38100" marT="38100" marB="38100" anchor="ctr"/>
                </a:tc>
                <a:extLst>
                  <a:ext uri="{0D108BD9-81ED-4DB2-BD59-A6C34878D82A}">
                    <a16:rowId xmlns:a16="http://schemas.microsoft.com/office/drawing/2014/main" val="3555932393"/>
                  </a:ext>
                </a:extLst>
              </a:tr>
              <a:tr h="293001">
                <a:tc>
                  <a:txBody>
                    <a:bodyPr/>
                    <a:lstStyle/>
                    <a:p>
                      <a:pPr algn="ctr" fontAlgn="ctr"/>
                      <a:r>
                        <a:rPr lang="en-US">
                          <a:effectLst/>
                        </a:rPr>
                        <a:t>Precluded (drone ship)</a:t>
                      </a:r>
                    </a:p>
                  </a:txBody>
                  <a:tcPr marL="38100" marR="38100" marT="38100" marB="38100" anchor="ctr"/>
                </a:tc>
                <a:tc>
                  <a:txBody>
                    <a:bodyPr/>
                    <a:lstStyle/>
                    <a:p>
                      <a:pPr algn="ctr" fontAlgn="ctr"/>
                      <a:r>
                        <a:rPr lang="en-US" dirty="0">
                          <a:effectLst/>
                        </a:rPr>
                        <a:t>1</a:t>
                      </a:r>
                    </a:p>
                  </a:txBody>
                  <a:tcPr marL="38100" marR="38100" marT="38100" marB="38100" anchor="ctr"/>
                </a:tc>
                <a:extLst>
                  <a:ext uri="{0D108BD9-81ED-4DB2-BD59-A6C34878D82A}">
                    <a16:rowId xmlns:a16="http://schemas.microsoft.com/office/drawing/2014/main" val="2541848433"/>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400" dirty="0"/>
              <a:t>SpaceX has 4 launch facilities, one is near California, the other three facilities are near Florida and South Texas. All facilities are near the ocean</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Of SpaceX On The Map</a:t>
            </a:r>
          </a:p>
        </p:txBody>
      </p:sp>
      <p:pic>
        <p:nvPicPr>
          <p:cNvPr id="6" name="Picture 5" descr="Map&#10;&#10;Description automatically generated">
            <a:extLst>
              <a:ext uri="{FF2B5EF4-FFF2-40B4-BE49-F238E27FC236}">
                <a16:creationId xmlns:a16="http://schemas.microsoft.com/office/drawing/2014/main" id="{1B058ADC-6709-474F-9E40-D46EF623E88A}"/>
              </a:ext>
            </a:extLst>
          </p:cNvPr>
          <p:cNvPicPr>
            <a:picLocks noChangeAspect="1"/>
          </p:cNvPicPr>
          <p:nvPr/>
        </p:nvPicPr>
        <p:blipFill>
          <a:blip r:embed="rId3"/>
          <a:stretch>
            <a:fillRect/>
          </a:stretch>
        </p:blipFill>
        <p:spPr>
          <a:xfrm>
            <a:off x="3224981" y="2703259"/>
            <a:ext cx="5787554" cy="347370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Marker clusters is used to simplify the map containing many markers having the same coordinate (check 3 locations near Florida). Successful launches are marked using a green marker and failed launches are marked using a red marker</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4" name="Picture 3" descr="Map&#10;&#10;Description automatically generated">
            <a:extLst>
              <a:ext uri="{FF2B5EF4-FFF2-40B4-BE49-F238E27FC236}">
                <a16:creationId xmlns:a16="http://schemas.microsoft.com/office/drawing/2014/main" id="{F22EF0D0-0C07-4A7B-A25E-5F94B4555BA8}"/>
              </a:ext>
            </a:extLst>
          </p:cNvPr>
          <p:cNvPicPr>
            <a:picLocks noChangeAspect="1"/>
          </p:cNvPicPr>
          <p:nvPr/>
        </p:nvPicPr>
        <p:blipFill>
          <a:blip r:embed="rId3"/>
          <a:stretch>
            <a:fillRect/>
          </a:stretch>
        </p:blipFill>
        <p:spPr>
          <a:xfrm>
            <a:off x="963429" y="2916275"/>
            <a:ext cx="5164774" cy="3109298"/>
          </a:xfrm>
          <a:prstGeom prst="rect">
            <a:avLst/>
          </a:prstGeom>
        </p:spPr>
      </p:pic>
      <p:pic>
        <p:nvPicPr>
          <p:cNvPr id="7" name="Picture 6" descr="Map&#10;&#10;Description automatically generated">
            <a:extLst>
              <a:ext uri="{FF2B5EF4-FFF2-40B4-BE49-F238E27FC236}">
                <a16:creationId xmlns:a16="http://schemas.microsoft.com/office/drawing/2014/main" id="{7130FC4B-E12B-4695-9AA2-0854122C0EB8}"/>
              </a:ext>
            </a:extLst>
          </p:cNvPr>
          <p:cNvPicPr>
            <a:picLocks noChangeAspect="1"/>
          </p:cNvPicPr>
          <p:nvPr/>
        </p:nvPicPr>
        <p:blipFill>
          <a:blip r:embed="rId4"/>
          <a:stretch>
            <a:fillRect/>
          </a:stretch>
        </p:blipFill>
        <p:spPr>
          <a:xfrm>
            <a:off x="6128203" y="2916275"/>
            <a:ext cx="5180415" cy="310929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9821598" cy="3609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6" name="Slide Number Placeholder 3">
            <a:extLst>
              <a:ext uri="{FF2B5EF4-FFF2-40B4-BE49-F238E27FC236}">
                <a16:creationId xmlns:a16="http://schemas.microsoft.com/office/drawing/2014/main" id="{E2403FD9-22AB-4833-9FE0-E1E67C96862D}"/>
              </a:ext>
            </a:extLst>
          </p:cNvPr>
          <p:cNvSpPr txBox="1">
            <a:spLocks/>
          </p:cNvSpPr>
          <p:nvPr/>
        </p:nvSpPr>
        <p:spPr>
          <a:xfrm>
            <a:off x="8714772" y="6025573"/>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mtClean="0"/>
              <a:pPr>
                <a:spcAft>
                  <a:spcPts val="600"/>
                </a:spcAft>
              </a:pPr>
              <a:t>5</a:t>
            </a:fld>
            <a:endParaRPr lang="en-US" dirty="0"/>
          </a:p>
        </p:txBody>
      </p:sp>
      <p:sp>
        <p:nvSpPr>
          <p:cNvPr id="7"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8" name="Content Placeholder 2">
            <a:extLst>
              <a:ext uri="{FF2B5EF4-FFF2-40B4-BE49-F238E27FC236}">
                <a16:creationId xmlns:a16="http://schemas.microsoft.com/office/drawing/2014/main" id="{8E999A1B-8752-489F-A63B-EA2F60186B52}"/>
              </a:ext>
            </a:extLst>
          </p:cNvPr>
          <p:cNvSpPr txBox="1">
            <a:spLocks/>
          </p:cNvSpPr>
          <p:nvPr/>
        </p:nvSpPr>
        <p:spPr>
          <a:xfrm>
            <a:off x="958696" y="1559293"/>
            <a:ext cx="9908225" cy="44662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SpaceX is a company that aims to make commercial space travel more affordable for everyone. This company can launch rockets in a relatively inexpensive manner because, it can reuse the first stage of the rocket </a:t>
            </a:r>
            <a:r>
              <a:rPr lang="en-US" sz="2200" i="1" dirty="0">
                <a:solidFill>
                  <a:schemeClr val="accent3">
                    <a:lumMod val="25000"/>
                  </a:schemeClr>
                </a:solidFill>
                <a:latin typeface="Abadi" panose="020B0604020104020204" pitchFamily="34" charset="0"/>
              </a:rPr>
              <a:t>Falcon9</a:t>
            </a:r>
            <a:r>
              <a:rPr lang="en-US" sz="2200" dirty="0">
                <a:solidFill>
                  <a:schemeClr val="accent3">
                    <a:lumMod val="25000"/>
                  </a:schemeClr>
                </a:solidFill>
                <a:latin typeface="Abadi" panose="020B0604020104020204" pitchFamily="34" charset="0"/>
              </a:rPr>
              <a:t>, which is the first orbital class rocket capable of </a:t>
            </a:r>
            <a:r>
              <a:rPr lang="en-US" sz="2200" dirty="0" err="1">
                <a:solidFill>
                  <a:schemeClr val="accent3">
                    <a:lumMod val="25000"/>
                  </a:schemeClr>
                </a:solidFill>
                <a:latin typeface="Abadi" panose="020B0604020104020204" pitchFamily="34" charset="0"/>
              </a:rPr>
              <a:t>reflight</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In this project, we are working for Space Y, which is going to compete with SpaceX. Our goal is to find the price of each launch. And this price mainly depends on the successful landing of the first stage</a:t>
            </a:r>
          </a:p>
          <a:p>
            <a:pPr marL="0" indent="0">
              <a:spcBef>
                <a:spcPts val="1400"/>
              </a:spcBef>
              <a:buNone/>
            </a:pPr>
            <a:r>
              <a:rPr lang="en-US" sz="2400" dirty="0">
                <a:solidFill>
                  <a:schemeClr val="accent3">
                    <a:lumMod val="25000"/>
                  </a:schemeClr>
                </a:solidFill>
                <a:latin typeface="Abadi" panose="020B0604020104020204" pitchFamily="34" charset="0"/>
              </a:rPr>
              <a:t>Problems we want to find answers</a:t>
            </a:r>
          </a:p>
          <a:p>
            <a:pPr>
              <a:spcBef>
                <a:spcPts val="1400"/>
              </a:spcBef>
            </a:pPr>
            <a:r>
              <a:rPr lang="en-US" sz="2200" dirty="0">
                <a:solidFill>
                  <a:schemeClr val="accent3">
                    <a:lumMod val="25000"/>
                  </a:schemeClr>
                </a:solidFill>
                <a:latin typeface="Abadi" panose="020B0604020104020204" pitchFamily="34" charset="0"/>
              </a:rPr>
              <a:t>Will SpaceX reuse the first stage?</a:t>
            </a:r>
          </a:p>
          <a:p>
            <a:pPr>
              <a:spcBef>
                <a:spcPts val="1400"/>
              </a:spcBef>
            </a:pPr>
            <a:r>
              <a:rPr lang="en-US" sz="2200" dirty="0">
                <a:solidFill>
                  <a:schemeClr val="accent3">
                    <a:lumMod val="25000"/>
                  </a:schemeClr>
                </a:solidFill>
                <a:latin typeface="Abadi" panose="020B0604020104020204" pitchFamily="34" charset="0"/>
              </a:rPr>
              <a:t>Will SpaceX attempt to land a rocket or not? i.e., will the first stage land successfully?</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515601"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blue distance line denotes the distance between a launch site ( CCAFS SLC-40 ) to a nearby railway station, (denoted as “Railway Point 1.355 KM”)</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To Its Proximities</a:t>
            </a:r>
          </a:p>
        </p:txBody>
      </p:sp>
      <p:pic>
        <p:nvPicPr>
          <p:cNvPr id="4" name="Picture 3" descr="A picture containing sky&#10;&#10;Description automatically generated">
            <a:extLst>
              <a:ext uri="{FF2B5EF4-FFF2-40B4-BE49-F238E27FC236}">
                <a16:creationId xmlns:a16="http://schemas.microsoft.com/office/drawing/2014/main" id="{476AC0E2-7381-447B-BA1A-4C24FC980C47}"/>
              </a:ext>
            </a:extLst>
          </p:cNvPr>
          <p:cNvPicPr>
            <a:picLocks noChangeAspect="1"/>
          </p:cNvPicPr>
          <p:nvPr/>
        </p:nvPicPr>
        <p:blipFill>
          <a:blip r:embed="rId3"/>
          <a:stretch>
            <a:fillRect/>
          </a:stretch>
        </p:blipFill>
        <p:spPr>
          <a:xfrm>
            <a:off x="2429330" y="2574248"/>
            <a:ext cx="7333340" cy="374510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launch success count for all sites, in a pie-chart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ratio whereas “VAFB SLC-4E” had the lowest success ratio among all four launch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7" name="Picture 6" descr="Chart, pie chart&#10;&#10;Description automatically generated">
            <a:extLst>
              <a:ext uri="{FF2B5EF4-FFF2-40B4-BE49-F238E27FC236}">
                <a16:creationId xmlns:a16="http://schemas.microsoft.com/office/drawing/2014/main" id="{F2D1BABE-964B-4A03-87AD-79616B74937D}"/>
              </a:ext>
            </a:extLst>
          </p:cNvPr>
          <p:cNvPicPr>
            <a:picLocks noChangeAspect="1"/>
          </p:cNvPicPr>
          <p:nvPr/>
        </p:nvPicPr>
        <p:blipFill>
          <a:blip r:embed="rId3"/>
          <a:stretch>
            <a:fillRect/>
          </a:stretch>
        </p:blipFill>
        <p:spPr>
          <a:xfrm>
            <a:off x="2479419" y="3112064"/>
            <a:ext cx="7233162" cy="30648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screenshot of the pie-chart for the launch site with the highest launch success ratio – “KSC LC-39A”</a:t>
            </a:r>
          </a:p>
          <a:p>
            <a:pPr>
              <a:lnSpc>
                <a:spcPct val="100000"/>
              </a:lnSpc>
              <a:spcBef>
                <a:spcPts val="1400"/>
              </a:spcBef>
            </a:pPr>
            <a:r>
              <a:rPr lang="en-US" sz="2200" dirty="0">
                <a:solidFill>
                  <a:schemeClr val="accent3">
                    <a:lumMod val="25000"/>
                  </a:schemeClr>
                </a:solidFill>
                <a:latin typeface="Abadi"/>
              </a:rPr>
              <a:t>It has 77% of success ratio</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10" name="Picture 9" descr="Chart, pie chart&#10;&#10;Description automatically generated">
            <a:extLst>
              <a:ext uri="{FF2B5EF4-FFF2-40B4-BE49-F238E27FC236}">
                <a16:creationId xmlns:a16="http://schemas.microsoft.com/office/drawing/2014/main" id="{DB362EF7-02BF-4CE6-8247-9217A9F82153}"/>
              </a:ext>
            </a:extLst>
          </p:cNvPr>
          <p:cNvPicPr>
            <a:picLocks noChangeAspect="1"/>
          </p:cNvPicPr>
          <p:nvPr/>
        </p:nvPicPr>
        <p:blipFill>
          <a:blip r:embed="rId3"/>
          <a:stretch>
            <a:fillRect/>
          </a:stretch>
        </p:blipFill>
        <p:spPr>
          <a:xfrm>
            <a:off x="2795036" y="3151311"/>
            <a:ext cx="6601928" cy="287426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the screenshot of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0-10000 kg payload range “FT” booster version has the largest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9" name="Picture 8" descr="A screenshot of a computer&#10;&#10;Description automatically generated with medium confidence">
            <a:extLst>
              <a:ext uri="{FF2B5EF4-FFF2-40B4-BE49-F238E27FC236}">
                <a16:creationId xmlns:a16="http://schemas.microsoft.com/office/drawing/2014/main" id="{6AABFAB3-7328-4BA3-BAF9-39D19DBB4B43}"/>
              </a:ext>
            </a:extLst>
          </p:cNvPr>
          <p:cNvPicPr>
            <a:picLocks noChangeAspect="1"/>
          </p:cNvPicPr>
          <p:nvPr/>
        </p:nvPicPr>
        <p:blipFill>
          <a:blip r:embed="rId3"/>
          <a:stretch>
            <a:fillRect/>
          </a:stretch>
        </p:blipFill>
        <p:spPr>
          <a:xfrm>
            <a:off x="2930012" y="3144656"/>
            <a:ext cx="6857873" cy="354619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between 2500 kg and 10000 kg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this range “FT” booster version has the largest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[Continued] </a:t>
            </a:r>
          </a:p>
        </p:txBody>
      </p:sp>
      <p:pic>
        <p:nvPicPr>
          <p:cNvPr id="4" name="Picture 3" descr="A screenshot of a computer&#10;&#10;Description automatically generated with medium confidence">
            <a:extLst>
              <a:ext uri="{FF2B5EF4-FFF2-40B4-BE49-F238E27FC236}">
                <a16:creationId xmlns:a16="http://schemas.microsoft.com/office/drawing/2014/main" id="{62D32EAC-7E80-411D-AE1B-8FAA8059B5D3}"/>
              </a:ext>
            </a:extLst>
          </p:cNvPr>
          <p:cNvPicPr>
            <a:picLocks noChangeAspect="1"/>
          </p:cNvPicPr>
          <p:nvPr/>
        </p:nvPicPr>
        <p:blipFill>
          <a:blip r:embed="rId3"/>
          <a:stretch>
            <a:fillRect/>
          </a:stretch>
        </p:blipFill>
        <p:spPr>
          <a:xfrm>
            <a:off x="2890684" y="2809233"/>
            <a:ext cx="6784590" cy="3617978"/>
          </a:xfrm>
          <a:prstGeom prst="rect">
            <a:avLst/>
          </a:prstGeom>
        </p:spPr>
      </p:pic>
    </p:spTree>
    <p:extLst>
      <p:ext uri="{BB962C8B-B14F-4D97-AF65-F5344CB8AC3E}">
        <p14:creationId xmlns:p14="http://schemas.microsoft.com/office/powerpoint/2010/main" val="2255211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between 5000 kg and 10000 kg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this range “FT” booster version has the largest success rate whereas “B4” booster version has no success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[Continued] </a:t>
            </a:r>
          </a:p>
        </p:txBody>
      </p:sp>
      <p:pic>
        <p:nvPicPr>
          <p:cNvPr id="4" name="Picture 3" descr="Graphical user interface, application&#10;&#10;Description automatically generated">
            <a:extLst>
              <a:ext uri="{FF2B5EF4-FFF2-40B4-BE49-F238E27FC236}">
                <a16:creationId xmlns:a16="http://schemas.microsoft.com/office/drawing/2014/main" id="{A1F30313-690C-4CCD-AF05-D0A683CB1766}"/>
              </a:ext>
            </a:extLst>
          </p:cNvPr>
          <p:cNvPicPr>
            <a:picLocks noChangeAspect="1"/>
          </p:cNvPicPr>
          <p:nvPr/>
        </p:nvPicPr>
        <p:blipFill>
          <a:blip r:embed="rId3"/>
          <a:stretch>
            <a:fillRect/>
          </a:stretch>
        </p:blipFill>
        <p:spPr>
          <a:xfrm>
            <a:off x="2487561" y="3047582"/>
            <a:ext cx="6827911" cy="3559305"/>
          </a:xfrm>
          <a:prstGeom prst="rect">
            <a:avLst/>
          </a:prstGeom>
        </p:spPr>
      </p:pic>
    </p:spTree>
    <p:extLst>
      <p:ext uri="{BB962C8B-B14F-4D97-AF65-F5344CB8AC3E}">
        <p14:creationId xmlns:p14="http://schemas.microsoft.com/office/powerpoint/2010/main" val="3805306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between 7500 kg and 10000 kg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this range only “B4” booster version is used and has equal success / failure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[Continued] </a:t>
            </a:r>
          </a:p>
        </p:txBody>
      </p:sp>
      <p:pic>
        <p:nvPicPr>
          <p:cNvPr id="4" name="Picture 3" descr="Table&#10;&#10;Description automatically generated">
            <a:extLst>
              <a:ext uri="{FF2B5EF4-FFF2-40B4-BE49-F238E27FC236}">
                <a16:creationId xmlns:a16="http://schemas.microsoft.com/office/drawing/2014/main" id="{991B7778-EDBE-4F16-AC4B-2A6589991B13}"/>
              </a:ext>
            </a:extLst>
          </p:cNvPr>
          <p:cNvPicPr>
            <a:picLocks noChangeAspect="1"/>
          </p:cNvPicPr>
          <p:nvPr/>
        </p:nvPicPr>
        <p:blipFill>
          <a:blip r:embed="rId3"/>
          <a:stretch>
            <a:fillRect/>
          </a:stretch>
        </p:blipFill>
        <p:spPr>
          <a:xfrm>
            <a:off x="2851355" y="2870410"/>
            <a:ext cx="6912409" cy="3556801"/>
          </a:xfrm>
          <a:prstGeom prst="rect">
            <a:avLst/>
          </a:prstGeom>
        </p:spPr>
      </p:pic>
    </p:spTree>
    <p:extLst>
      <p:ext uri="{BB962C8B-B14F-4D97-AF65-F5344CB8AC3E}">
        <p14:creationId xmlns:p14="http://schemas.microsoft.com/office/powerpoint/2010/main" val="2259541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97202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and SVM has the highest accuracy which is approximately 0.83</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has the lowest accuracy (0.72) among all four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8" name="Picture 4">
            <a:extLst>
              <a:ext uri="{FF2B5EF4-FFF2-40B4-BE49-F238E27FC236}">
                <a16:creationId xmlns:a16="http://schemas.microsoft.com/office/drawing/2014/main" id="{1B4334C6-2A41-4591-AD72-55EB907D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038" y="1882417"/>
            <a:ext cx="5715933"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77133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confusion matrix of the best performing model (</a:t>
            </a:r>
            <a:r>
              <a:rPr lang="en-US" sz="2200" b="1" dirty="0">
                <a:solidFill>
                  <a:schemeClr val="accent3">
                    <a:lumMod val="25000"/>
                  </a:schemeClr>
                </a:solidFill>
                <a:latin typeface="Abadi" panose="020B0604020104020204" pitchFamily="34" charset="0"/>
              </a:rPr>
              <a:t>Logistic Regression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 both generates the same result)</a:t>
            </a:r>
          </a:p>
          <a:p>
            <a:pPr>
              <a:lnSpc>
                <a:spcPct val="100000"/>
              </a:lnSpc>
              <a:spcBef>
                <a:spcPts val="1400"/>
              </a:spcBef>
            </a:pPr>
            <a:r>
              <a:rPr lang="en-US" sz="2200" dirty="0">
                <a:solidFill>
                  <a:schemeClr val="accent3">
                    <a:lumMod val="25000"/>
                  </a:schemeClr>
                </a:solidFill>
                <a:latin typeface="Abadi" panose="020B0604020104020204" pitchFamily="34" charset="0"/>
              </a:rPr>
              <a:t>It has True Positive value of 12 and False Negative of 0. It means this model correctly identified 12 instances which was originally belong to class 1(successful landing), conversely it predicted correctly only 50% (3 out of 6) of the class 0 (landing failure)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descr="A screenshot of a computer&#10;&#10;Description automatically generated with medium confidence">
            <a:extLst>
              <a:ext uri="{FF2B5EF4-FFF2-40B4-BE49-F238E27FC236}">
                <a16:creationId xmlns:a16="http://schemas.microsoft.com/office/drawing/2014/main" id="{D0F7A61F-C9AF-41C0-94EC-B2C4DC60DDBA}"/>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284" y="2355934"/>
            <a:ext cx="4162688" cy="321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11668" y="1674235"/>
            <a:ext cx="1023228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project explored the SpaceX data and built a classifier on </a:t>
            </a:r>
            <a:r>
              <a:rPr lang="en-US" sz="2200" b="1" dirty="0">
                <a:solidFill>
                  <a:srgbClr val="A5A5A5">
                    <a:lumMod val="25000"/>
                  </a:srgbClr>
                </a:solidFill>
                <a:latin typeface="Abadi" panose="020B0604020104020204" pitchFamily="34" charset="0"/>
              </a:rPr>
              <a:t>whether a rocket launch outcome (landing) would be successful or not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More data is needed for better prediction</a:t>
            </a:r>
          </a:p>
          <a:p>
            <a:pPr>
              <a:lnSpc>
                <a:spcPct val="100000"/>
              </a:lnSpc>
              <a:spcBef>
                <a:spcPts val="1400"/>
              </a:spcBef>
            </a:pPr>
            <a:r>
              <a:rPr lang="en-US" sz="2200" dirty="0">
                <a:solidFill>
                  <a:schemeClr val="accent3">
                    <a:lumMod val="25000"/>
                  </a:schemeClr>
                </a:solidFill>
                <a:latin typeface="Abadi" panose="020B0604020104020204" pitchFamily="34" charset="0"/>
              </a:rPr>
              <a:t>Different algorithms should be explored to generate a better accurate classifier (Gradient boosting, Neural Network etc.)</a:t>
            </a:r>
          </a:p>
          <a:p>
            <a:pPr>
              <a:lnSpc>
                <a:spcPct val="100000"/>
              </a:lnSpc>
              <a:spcBef>
                <a:spcPts val="1400"/>
              </a:spcBef>
            </a:pPr>
            <a:r>
              <a:rPr lang="en-US" sz="2200" dirty="0">
                <a:solidFill>
                  <a:schemeClr val="accent3">
                    <a:lumMod val="25000"/>
                  </a:schemeClr>
                </a:solidFill>
                <a:latin typeface="Abadi" panose="020B0604020104020204" pitchFamily="34" charset="0"/>
              </a:rPr>
              <a:t>An end-to-end pipeline should be built for classification model that automates most of its process.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Function to report about missing values from a pandas </a:t>
            </a:r>
            <a:r>
              <a:rPr lang="en-US" sz="2200" dirty="0" err="1">
                <a:solidFill>
                  <a:schemeClr val="accent3">
                    <a:lumMod val="25000"/>
                  </a:schemeClr>
                </a:solidFill>
                <a:latin typeface="Abadi" panose="020B0604020104020204" pitchFamily="34" charset="0"/>
                <a:hlinkClick r:id="rId4"/>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Code snippet on automated hyperparameter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Folium Map on SpaceX successful or failed launches for each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Folium Map on The distances between a launch site to its proximities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via SpaceX API and web scraping using python “bs4” package.</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a:solidFill>
                  <a:schemeClr val="bg2">
                    <a:lumMod val="50000"/>
                  </a:schemeClr>
                </a:solidFill>
                <a:latin typeface="Abadi"/>
              </a:rPr>
              <a:t>Data was processed using python “pandas”, “</a:t>
            </a:r>
            <a:r>
              <a:rPr lang="en-US" sz="7600" dirty="0" err="1">
                <a:solidFill>
                  <a:schemeClr val="bg2">
                    <a:lumMod val="50000"/>
                  </a:schemeClr>
                </a:solidFill>
                <a:latin typeface="Abadi"/>
              </a:rPr>
              <a:t>numpy</a:t>
            </a:r>
            <a:r>
              <a:rPr lang="en-US" sz="7600" dirty="0">
                <a:solidFill>
                  <a:schemeClr val="bg2">
                    <a:lumMod val="50000"/>
                  </a:schemeClr>
                </a:solidFill>
                <a:latin typeface="Abadi"/>
              </a:rPr>
              <a:t>” packages.</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7600" dirty="0">
                <a:solidFill>
                  <a:schemeClr val="bg2">
                    <a:lumMod val="50000"/>
                  </a:schemeClr>
                </a:solidFill>
                <a:latin typeface="Abadi"/>
              </a:rPr>
              <a:t>Classification models were built, tuned, evaluated using python “</a:t>
            </a:r>
            <a:r>
              <a:rPr lang="en-US" sz="7600" dirty="0" err="1">
                <a:solidFill>
                  <a:schemeClr val="bg2">
                    <a:lumMod val="50000"/>
                  </a:schemeClr>
                </a:solidFill>
                <a:latin typeface="Abadi"/>
              </a:rPr>
              <a:t>sklearn</a:t>
            </a:r>
            <a:r>
              <a:rPr lang="en-US" sz="7600" dirty="0">
                <a:solidFill>
                  <a:schemeClr val="bg2">
                    <a:lumMod val="50000"/>
                  </a:schemeClr>
                </a:solidFill>
                <a:latin typeface="Abadi"/>
              </a:rPr>
              <a:t>”, “pandas”, and, “</a:t>
            </a:r>
            <a:r>
              <a:rPr lang="en-US" sz="7600" dirty="0" err="1">
                <a:solidFill>
                  <a:schemeClr val="bg2">
                    <a:lumMod val="50000"/>
                  </a:schemeClr>
                </a:solidFill>
                <a:latin typeface="Abadi"/>
              </a:rPr>
              <a:t>matplotlib</a:t>
            </a:r>
            <a:r>
              <a:rPr lang="en-US" sz="7600" dirty="0">
                <a:solidFill>
                  <a:schemeClr val="bg2">
                    <a:lumMod val="50000"/>
                  </a:schemeClr>
                </a:solidFill>
                <a:latin typeface="Abadi"/>
              </a:rPr>
              <a:t>” packages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were collected in two separate processes – using SpaceX API and web scraping the SpaceX wiki page. Scraped datasets were later preprocessed and stored in separate CSV files.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9" name="Flowchart: Process 8">
            <a:extLst>
              <a:ext uri="{FF2B5EF4-FFF2-40B4-BE49-F238E27FC236}">
                <a16:creationId xmlns:a16="http://schemas.microsoft.com/office/drawing/2014/main" id="{7CA54373-FEEE-4D7C-97BF-DFC746D36779}"/>
              </a:ext>
            </a:extLst>
          </p:cNvPr>
          <p:cNvSpPr/>
          <p:nvPr/>
        </p:nvSpPr>
        <p:spPr>
          <a:xfrm>
            <a:off x="8714771" y="4141840"/>
            <a:ext cx="2435009" cy="7473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Construct “</a:t>
            </a:r>
            <a:r>
              <a:rPr lang="en-US" sz="1600" b="1" dirty="0"/>
              <a:t>Pandas</a:t>
            </a:r>
            <a:r>
              <a:rPr lang="en-US" sz="1600" dirty="0"/>
              <a:t>” DataFrames with Scraped Data</a:t>
            </a:r>
            <a:endParaRPr lang="en-US" sz="1600" dirty="0">
              <a:solidFill>
                <a:schemeClr val="bg1"/>
              </a:solidFill>
            </a:endParaRPr>
          </a:p>
        </p:txBody>
      </p:sp>
      <p:sp>
        <p:nvSpPr>
          <p:cNvPr id="24" name="Flowchart: Process 23">
            <a:extLst>
              <a:ext uri="{FF2B5EF4-FFF2-40B4-BE49-F238E27FC236}">
                <a16:creationId xmlns:a16="http://schemas.microsoft.com/office/drawing/2014/main" id="{3AFDE3DE-7444-4B7F-8B6C-6550ABFD2824}"/>
              </a:ext>
            </a:extLst>
          </p:cNvPr>
          <p:cNvSpPr/>
          <p:nvPr/>
        </p:nvSpPr>
        <p:spPr>
          <a:xfrm>
            <a:off x="1931766" y="3223857"/>
            <a:ext cx="2109929"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a:p>
            <a:pPr algn="ctr"/>
            <a:r>
              <a:rPr lang="en-US" sz="1600" dirty="0"/>
              <a:t>Request rocket launch data to </a:t>
            </a:r>
            <a:r>
              <a:rPr lang="en-US" sz="1600" dirty="0">
                <a:solidFill>
                  <a:schemeClr val="bg1"/>
                </a:solidFill>
                <a:hlinkClick r:id="rId4">
                  <a:extLst>
                    <a:ext uri="{A12FA001-AC4F-418D-AE19-62706E023703}">
                      <ahyp:hlinkClr xmlns:ahyp="http://schemas.microsoft.com/office/drawing/2018/hyperlinkcolor" val="tx"/>
                    </a:ext>
                  </a:extLst>
                </a:hlinkClick>
              </a:rPr>
              <a:t>SpaceX URL </a:t>
            </a:r>
            <a:r>
              <a:rPr lang="en-US" sz="1600" dirty="0">
                <a:solidFill>
                  <a:schemeClr val="bg1"/>
                </a:solidFill>
              </a:rPr>
              <a:t> using </a:t>
            </a:r>
            <a:r>
              <a:rPr lang="en-US" sz="1600" b="1" dirty="0">
                <a:solidFill>
                  <a:schemeClr val="bg2"/>
                </a:solidFill>
                <a:hlinkClick r:id="rId5">
                  <a:extLst>
                    <a:ext uri="{A12FA001-AC4F-418D-AE19-62706E023703}">
                      <ahyp:hlinkClr xmlns:ahyp="http://schemas.microsoft.com/office/drawing/2018/hyperlinkcolor" val="tx"/>
                    </a:ext>
                  </a:extLst>
                </a:hlinkClick>
              </a:rPr>
              <a:t>SpaceX-API</a:t>
            </a:r>
            <a:endParaRPr lang="en-US" sz="1600" b="1" dirty="0">
              <a:solidFill>
                <a:schemeClr val="bg2"/>
              </a:solidFill>
            </a:endParaRPr>
          </a:p>
          <a:p>
            <a:pPr algn="ctr"/>
            <a:endParaRPr lang="en-US" sz="1600" dirty="0">
              <a:solidFill>
                <a:schemeClr val="bg1"/>
              </a:solidFill>
            </a:endParaRPr>
          </a:p>
        </p:txBody>
      </p:sp>
      <p:sp>
        <p:nvSpPr>
          <p:cNvPr id="27" name="Flowchart: Process 26">
            <a:extLst>
              <a:ext uri="{FF2B5EF4-FFF2-40B4-BE49-F238E27FC236}">
                <a16:creationId xmlns:a16="http://schemas.microsoft.com/office/drawing/2014/main" id="{00201B1D-6AA5-43DE-8309-0F0AA318062D}"/>
              </a:ext>
            </a:extLst>
          </p:cNvPr>
          <p:cNvSpPr/>
          <p:nvPr/>
        </p:nvSpPr>
        <p:spPr>
          <a:xfrm>
            <a:off x="4326557" y="3223857"/>
            <a:ext cx="1956255"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Parse the data from html text</a:t>
            </a:r>
          </a:p>
        </p:txBody>
      </p:sp>
      <p:sp>
        <p:nvSpPr>
          <p:cNvPr id="28" name="Flowchart: Process 27">
            <a:extLst>
              <a:ext uri="{FF2B5EF4-FFF2-40B4-BE49-F238E27FC236}">
                <a16:creationId xmlns:a16="http://schemas.microsoft.com/office/drawing/2014/main" id="{B88A79C6-C6D4-4494-B82B-D79E616814B0}"/>
              </a:ext>
            </a:extLst>
          </p:cNvPr>
          <p:cNvSpPr/>
          <p:nvPr/>
        </p:nvSpPr>
        <p:spPr>
          <a:xfrm>
            <a:off x="1931767" y="5151094"/>
            <a:ext cx="2109928"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the </a:t>
            </a:r>
            <a:r>
              <a:rPr lang="en-US" sz="1600" dirty="0">
                <a:solidFill>
                  <a:schemeClr val="bg1"/>
                </a:solidFill>
                <a:hlinkClick r:id="rId6">
                  <a:extLst>
                    <a:ext uri="{A12FA001-AC4F-418D-AE19-62706E023703}">
                      <ahyp:hlinkClr xmlns:ahyp="http://schemas.microsoft.com/office/drawing/2018/hyperlinkcolor" val="tx"/>
                    </a:ext>
                  </a:extLst>
                </a:hlinkClick>
              </a:rPr>
              <a:t>Falcon9 Launch Wiki page</a:t>
            </a:r>
            <a:r>
              <a:rPr lang="en-US" sz="1600" dirty="0">
                <a:solidFill>
                  <a:schemeClr val="bg1"/>
                </a:solidFill>
              </a:rPr>
              <a:t> using ‘requests’ module</a:t>
            </a:r>
          </a:p>
        </p:txBody>
      </p:sp>
      <p:sp>
        <p:nvSpPr>
          <p:cNvPr id="29" name="Flowchart: Process 28">
            <a:extLst>
              <a:ext uri="{FF2B5EF4-FFF2-40B4-BE49-F238E27FC236}">
                <a16:creationId xmlns:a16="http://schemas.microsoft.com/office/drawing/2014/main" id="{6F266715-9E2D-48BE-BD02-00797F0E5E5B}"/>
              </a:ext>
            </a:extLst>
          </p:cNvPr>
          <p:cNvSpPr/>
          <p:nvPr/>
        </p:nvSpPr>
        <p:spPr>
          <a:xfrm>
            <a:off x="4326557" y="5151094"/>
            <a:ext cx="1986116" cy="7387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rocket launch data </a:t>
            </a:r>
          </a:p>
        </p:txBody>
      </p:sp>
      <p:sp>
        <p:nvSpPr>
          <p:cNvPr id="30" name="Flowchart: Process 29">
            <a:extLst>
              <a:ext uri="{FF2B5EF4-FFF2-40B4-BE49-F238E27FC236}">
                <a16:creationId xmlns:a16="http://schemas.microsoft.com/office/drawing/2014/main" id="{2EE919B9-37CF-446F-AD53-C41657296A01}"/>
              </a:ext>
            </a:extLst>
          </p:cNvPr>
          <p:cNvSpPr/>
          <p:nvPr/>
        </p:nvSpPr>
        <p:spPr>
          <a:xfrm>
            <a:off x="6479457" y="5151095"/>
            <a:ext cx="2044474" cy="7387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Parse the table from html text using “</a:t>
            </a:r>
            <a:r>
              <a:rPr lang="en-US" sz="1600" b="1" dirty="0"/>
              <a:t>bs4</a:t>
            </a:r>
            <a:r>
              <a:rPr lang="en-US" sz="1600" dirty="0"/>
              <a:t>”</a:t>
            </a:r>
          </a:p>
        </p:txBody>
      </p:sp>
      <p:sp>
        <p:nvSpPr>
          <p:cNvPr id="32" name="Flowchart: Process 31">
            <a:extLst>
              <a:ext uri="{FF2B5EF4-FFF2-40B4-BE49-F238E27FC236}">
                <a16:creationId xmlns:a16="http://schemas.microsoft.com/office/drawing/2014/main" id="{8C307B59-F6B3-43F0-A5A1-D3814EF8995B}"/>
              </a:ext>
            </a:extLst>
          </p:cNvPr>
          <p:cNvSpPr/>
          <p:nvPr/>
        </p:nvSpPr>
        <p:spPr>
          <a:xfrm>
            <a:off x="6537815" y="3223857"/>
            <a:ext cx="1986116" cy="7387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More data using Launch IDs</a:t>
            </a:r>
          </a:p>
        </p:txBody>
      </p:sp>
      <p:sp>
        <p:nvSpPr>
          <p:cNvPr id="34" name="Flowchart: Connector 33">
            <a:extLst>
              <a:ext uri="{FF2B5EF4-FFF2-40B4-BE49-F238E27FC236}">
                <a16:creationId xmlns:a16="http://schemas.microsoft.com/office/drawing/2014/main" id="{276223C7-FE97-46BF-A9DB-502CBDC4A0D0}"/>
              </a:ext>
            </a:extLst>
          </p:cNvPr>
          <p:cNvSpPr/>
          <p:nvPr/>
        </p:nvSpPr>
        <p:spPr>
          <a:xfrm>
            <a:off x="770011" y="4226958"/>
            <a:ext cx="914400" cy="72112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rPr>
              <a:t>Start</a:t>
            </a:r>
          </a:p>
        </p:txBody>
      </p:sp>
      <p:cxnSp>
        <p:nvCxnSpPr>
          <p:cNvPr id="36" name="Straight Arrow Connector 35">
            <a:extLst>
              <a:ext uri="{FF2B5EF4-FFF2-40B4-BE49-F238E27FC236}">
                <a16:creationId xmlns:a16="http://schemas.microsoft.com/office/drawing/2014/main" id="{733FD482-D8AE-4826-8428-16427FE36352}"/>
              </a:ext>
            </a:extLst>
          </p:cNvPr>
          <p:cNvCxnSpPr>
            <a:cxnSpLocks/>
            <a:stCxn id="34" idx="6"/>
            <a:endCxn id="24" idx="2"/>
          </p:cNvCxnSpPr>
          <p:nvPr/>
        </p:nvCxnSpPr>
        <p:spPr>
          <a:xfrm flipV="1">
            <a:off x="1684411" y="3962652"/>
            <a:ext cx="1302320" cy="624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DC9B4-4408-4B21-8E8E-684DE1563C9F}"/>
              </a:ext>
            </a:extLst>
          </p:cNvPr>
          <p:cNvCxnSpPr>
            <a:cxnSpLocks/>
            <a:stCxn id="34" idx="6"/>
            <a:endCxn id="28" idx="0"/>
          </p:cNvCxnSpPr>
          <p:nvPr/>
        </p:nvCxnSpPr>
        <p:spPr>
          <a:xfrm>
            <a:off x="1684411" y="4587522"/>
            <a:ext cx="1302320" cy="563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008439-4720-444D-941C-C48DDF151248}"/>
              </a:ext>
            </a:extLst>
          </p:cNvPr>
          <p:cNvCxnSpPr>
            <a:cxnSpLocks/>
            <a:stCxn id="24" idx="3"/>
            <a:endCxn id="27" idx="1"/>
          </p:cNvCxnSpPr>
          <p:nvPr/>
        </p:nvCxnSpPr>
        <p:spPr>
          <a:xfrm>
            <a:off x="4041695" y="3593255"/>
            <a:ext cx="284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C6E2E8E-2CF4-48BF-8E4D-1D14CE9F168D}"/>
              </a:ext>
            </a:extLst>
          </p:cNvPr>
          <p:cNvCxnSpPr>
            <a:cxnSpLocks/>
            <a:stCxn id="28" idx="3"/>
            <a:endCxn id="29" idx="1"/>
          </p:cNvCxnSpPr>
          <p:nvPr/>
        </p:nvCxnSpPr>
        <p:spPr>
          <a:xfrm>
            <a:off x="4041695" y="5520492"/>
            <a:ext cx="284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68474F8-A45B-4D68-843F-AE88A4995E1F}"/>
              </a:ext>
            </a:extLst>
          </p:cNvPr>
          <p:cNvCxnSpPr>
            <a:cxnSpLocks/>
            <a:endCxn id="32" idx="1"/>
          </p:cNvCxnSpPr>
          <p:nvPr/>
        </p:nvCxnSpPr>
        <p:spPr>
          <a:xfrm>
            <a:off x="6282813" y="3593254"/>
            <a:ext cx="255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1BC468-75A9-4A1F-B0EA-18558DC14B42}"/>
              </a:ext>
            </a:extLst>
          </p:cNvPr>
          <p:cNvCxnSpPr>
            <a:cxnSpLocks/>
            <a:stCxn id="29" idx="3"/>
          </p:cNvCxnSpPr>
          <p:nvPr/>
        </p:nvCxnSpPr>
        <p:spPr>
          <a:xfrm>
            <a:off x="6312673" y="5520492"/>
            <a:ext cx="510004" cy="3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2D1D8D-D4DE-4B1A-9370-155F1D229803}"/>
              </a:ext>
            </a:extLst>
          </p:cNvPr>
          <p:cNvCxnSpPr>
            <a:cxnSpLocks/>
            <a:stCxn id="30" idx="3"/>
            <a:endCxn id="9" idx="2"/>
          </p:cNvCxnSpPr>
          <p:nvPr/>
        </p:nvCxnSpPr>
        <p:spPr>
          <a:xfrm flipV="1">
            <a:off x="8523931" y="4889219"/>
            <a:ext cx="1408345" cy="63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89EF186-27C1-48FA-8C21-520BAE0D2076}"/>
              </a:ext>
            </a:extLst>
          </p:cNvPr>
          <p:cNvCxnSpPr>
            <a:cxnSpLocks/>
            <a:stCxn id="32" idx="3"/>
            <a:endCxn id="9" idx="0"/>
          </p:cNvCxnSpPr>
          <p:nvPr/>
        </p:nvCxnSpPr>
        <p:spPr>
          <a:xfrm>
            <a:off x="8523931" y="3593254"/>
            <a:ext cx="1408345" cy="5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hlinkClick r:id="rId3"/>
              </a:rPr>
              <a:t>GitHub URL of the completed SpaceX API calls notebook </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Connector 1">
            <a:extLst>
              <a:ext uri="{FF2B5EF4-FFF2-40B4-BE49-F238E27FC236}">
                <a16:creationId xmlns:a16="http://schemas.microsoft.com/office/drawing/2014/main" id="{33FEC38A-D6C8-46A8-89EB-F975F93175AB}"/>
              </a:ext>
            </a:extLst>
          </p:cNvPr>
          <p:cNvSpPr/>
          <p:nvPr/>
        </p:nvSpPr>
        <p:spPr>
          <a:xfrm>
            <a:off x="9891252" y="1999035"/>
            <a:ext cx="1394359" cy="83265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hlinkClick r:id="rId4">
                  <a:extLst>
                    <a:ext uri="{A12FA001-AC4F-418D-AE19-62706E023703}">
                      <ahyp:hlinkClr xmlns:ahyp="http://schemas.microsoft.com/office/drawing/2018/hyperlinkcolor" val="tx"/>
                    </a:ext>
                  </a:extLst>
                </a:hlinkClick>
              </a:rPr>
              <a:t>SpaceX-API</a:t>
            </a:r>
            <a:endParaRPr lang="en-US" sz="1300" b="1" dirty="0">
              <a:solidFill>
                <a:schemeClr val="bg2"/>
              </a:solidFill>
            </a:endParaRPr>
          </a:p>
        </p:txBody>
      </p:sp>
      <p:sp>
        <p:nvSpPr>
          <p:cNvPr id="9" name="Flowchart: Process 8">
            <a:extLst>
              <a:ext uri="{FF2B5EF4-FFF2-40B4-BE49-F238E27FC236}">
                <a16:creationId xmlns:a16="http://schemas.microsoft.com/office/drawing/2014/main" id="{52555ECB-AAE3-4CCC-933A-CE1A2B2F1463}"/>
              </a:ext>
            </a:extLst>
          </p:cNvPr>
          <p:cNvSpPr/>
          <p:nvPr/>
        </p:nvSpPr>
        <p:spPr>
          <a:xfrm>
            <a:off x="6199240" y="1999035"/>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Define Variables and Auxiliary Functions</a:t>
            </a:r>
          </a:p>
        </p:txBody>
      </p:sp>
      <p:sp>
        <p:nvSpPr>
          <p:cNvPr id="10" name="Flowchart: Process 9">
            <a:extLst>
              <a:ext uri="{FF2B5EF4-FFF2-40B4-BE49-F238E27FC236}">
                <a16:creationId xmlns:a16="http://schemas.microsoft.com/office/drawing/2014/main" id="{19EBF436-0D8F-44BB-AC1E-8137C400A02D}"/>
              </a:ext>
            </a:extLst>
          </p:cNvPr>
          <p:cNvSpPr/>
          <p:nvPr/>
        </p:nvSpPr>
        <p:spPr>
          <a:xfrm>
            <a:off x="6199240" y="2815382"/>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launch data to </a:t>
            </a:r>
            <a:r>
              <a:rPr lang="en-US" sz="1600" dirty="0">
                <a:solidFill>
                  <a:schemeClr val="bg1"/>
                </a:solidFill>
                <a:hlinkClick r:id="rId5">
                  <a:extLst>
                    <a:ext uri="{A12FA001-AC4F-418D-AE19-62706E023703}">
                      <ahyp:hlinkClr xmlns:ahyp="http://schemas.microsoft.com/office/drawing/2018/hyperlinkcolor" val="tx"/>
                    </a:ext>
                  </a:extLst>
                </a:hlinkClick>
              </a:rPr>
              <a:t>SpaceX URL </a:t>
            </a:r>
            <a:endParaRPr lang="en-US" sz="1600" dirty="0">
              <a:solidFill>
                <a:schemeClr val="bg1"/>
              </a:solidFill>
            </a:endParaRPr>
          </a:p>
        </p:txBody>
      </p:sp>
      <p:sp>
        <p:nvSpPr>
          <p:cNvPr id="11" name="Flowchart: Process 10">
            <a:extLst>
              <a:ext uri="{FF2B5EF4-FFF2-40B4-BE49-F238E27FC236}">
                <a16:creationId xmlns:a16="http://schemas.microsoft.com/office/drawing/2014/main" id="{4ECB8A5D-0037-45B2-AD71-B7FE7153D2E3}"/>
              </a:ext>
            </a:extLst>
          </p:cNvPr>
          <p:cNvSpPr/>
          <p:nvPr/>
        </p:nvSpPr>
        <p:spPr>
          <a:xfrm>
            <a:off x="6199240" y="3614783"/>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Parse the data from html text</a:t>
            </a:r>
          </a:p>
        </p:txBody>
      </p:sp>
      <p:sp>
        <p:nvSpPr>
          <p:cNvPr id="12" name="Flowchart: Process 11">
            <a:extLst>
              <a:ext uri="{FF2B5EF4-FFF2-40B4-BE49-F238E27FC236}">
                <a16:creationId xmlns:a16="http://schemas.microsoft.com/office/drawing/2014/main" id="{C0E91EAF-FCB2-4857-A40C-0855504ADFB7}"/>
              </a:ext>
            </a:extLst>
          </p:cNvPr>
          <p:cNvSpPr/>
          <p:nvPr/>
        </p:nvSpPr>
        <p:spPr>
          <a:xfrm>
            <a:off x="6199240" y="4414184"/>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More data using Launch IDs</a:t>
            </a:r>
          </a:p>
        </p:txBody>
      </p:sp>
      <p:sp>
        <p:nvSpPr>
          <p:cNvPr id="13" name="Flowchart: Process 12">
            <a:extLst>
              <a:ext uri="{FF2B5EF4-FFF2-40B4-BE49-F238E27FC236}">
                <a16:creationId xmlns:a16="http://schemas.microsoft.com/office/drawing/2014/main" id="{82B423DB-9BB4-4F17-BF90-2AE101F7BB9C}"/>
              </a:ext>
            </a:extLst>
          </p:cNvPr>
          <p:cNvSpPr/>
          <p:nvPr/>
        </p:nvSpPr>
        <p:spPr>
          <a:xfrm>
            <a:off x="9212827" y="5266209"/>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Store the Data in CSV File</a:t>
            </a:r>
          </a:p>
        </p:txBody>
      </p:sp>
      <p:cxnSp>
        <p:nvCxnSpPr>
          <p:cNvPr id="17" name="Straight Arrow Connector 16">
            <a:extLst>
              <a:ext uri="{FF2B5EF4-FFF2-40B4-BE49-F238E27FC236}">
                <a16:creationId xmlns:a16="http://schemas.microsoft.com/office/drawing/2014/main" id="{467766C0-73AC-4731-91AC-1AD8388E2FB0}"/>
              </a:ext>
            </a:extLst>
          </p:cNvPr>
          <p:cNvCxnSpPr>
            <a:stCxn id="10" idx="3"/>
            <a:endCxn id="2" idx="2"/>
          </p:cNvCxnSpPr>
          <p:nvPr/>
        </p:nvCxnSpPr>
        <p:spPr>
          <a:xfrm flipV="1">
            <a:off x="8185356" y="2415363"/>
            <a:ext cx="1705896" cy="70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6A89A35-C9BB-4FF6-9C6C-694CED18E2F3}"/>
              </a:ext>
            </a:extLst>
          </p:cNvPr>
          <p:cNvCxnSpPr>
            <a:cxnSpLocks/>
            <a:stCxn id="12" idx="3"/>
            <a:endCxn id="2" idx="3"/>
          </p:cNvCxnSpPr>
          <p:nvPr/>
        </p:nvCxnSpPr>
        <p:spPr>
          <a:xfrm flipV="1">
            <a:off x="8185356" y="2709750"/>
            <a:ext cx="1910095" cy="2009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9CFC1B-69BF-4E9F-81DF-EBC95FBB794A}"/>
              </a:ext>
            </a:extLst>
          </p:cNvPr>
          <p:cNvCxnSpPr>
            <a:cxnSpLocks/>
            <a:stCxn id="9" idx="2"/>
            <a:endCxn id="10" idx="0"/>
          </p:cNvCxnSpPr>
          <p:nvPr/>
        </p:nvCxnSpPr>
        <p:spPr>
          <a:xfrm>
            <a:off x="7192298" y="2608635"/>
            <a:ext cx="0" cy="206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689E3F3-72CB-470A-8A50-A8781F9FD044}"/>
              </a:ext>
            </a:extLst>
          </p:cNvPr>
          <p:cNvCxnSpPr>
            <a:cxnSpLocks/>
            <a:stCxn id="10" idx="2"/>
            <a:endCxn id="11" idx="0"/>
          </p:cNvCxnSpPr>
          <p:nvPr/>
        </p:nvCxnSpPr>
        <p:spPr>
          <a:xfrm>
            <a:off x="7192298" y="3424982"/>
            <a:ext cx="0" cy="189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366ECD-CD5C-4B66-B537-342020974A7C}"/>
              </a:ext>
            </a:extLst>
          </p:cNvPr>
          <p:cNvCxnSpPr>
            <a:cxnSpLocks/>
            <a:stCxn id="11" idx="2"/>
            <a:endCxn id="12" idx="0"/>
          </p:cNvCxnSpPr>
          <p:nvPr/>
        </p:nvCxnSpPr>
        <p:spPr>
          <a:xfrm>
            <a:off x="7192298" y="4224383"/>
            <a:ext cx="0" cy="189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Flowchart: Process 47">
            <a:extLst>
              <a:ext uri="{FF2B5EF4-FFF2-40B4-BE49-F238E27FC236}">
                <a16:creationId xmlns:a16="http://schemas.microsoft.com/office/drawing/2014/main" id="{5F5B13CA-F5A2-4769-A30C-0D7EA2612278}"/>
              </a:ext>
            </a:extLst>
          </p:cNvPr>
          <p:cNvSpPr/>
          <p:nvPr/>
        </p:nvSpPr>
        <p:spPr>
          <a:xfrm>
            <a:off x="6199240" y="5266209"/>
            <a:ext cx="1986116"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Preprocess and Construct the Data</a:t>
            </a:r>
          </a:p>
        </p:txBody>
      </p:sp>
      <p:cxnSp>
        <p:nvCxnSpPr>
          <p:cNvPr id="50" name="Straight Arrow Connector 49">
            <a:extLst>
              <a:ext uri="{FF2B5EF4-FFF2-40B4-BE49-F238E27FC236}">
                <a16:creationId xmlns:a16="http://schemas.microsoft.com/office/drawing/2014/main" id="{54175E8C-9219-4B05-B3CD-F7B833909E1C}"/>
              </a:ext>
            </a:extLst>
          </p:cNvPr>
          <p:cNvCxnSpPr>
            <a:stCxn id="12" idx="2"/>
            <a:endCxn id="48" idx="0"/>
          </p:cNvCxnSpPr>
          <p:nvPr/>
        </p:nvCxnSpPr>
        <p:spPr>
          <a:xfrm>
            <a:off x="7192298" y="5023784"/>
            <a:ext cx="0" cy="24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E13AB5-2EE3-4505-B386-8D4B9E7F5666}"/>
              </a:ext>
            </a:extLst>
          </p:cNvPr>
          <p:cNvCxnSpPr>
            <a:stCxn id="48" idx="3"/>
            <a:endCxn id="13" idx="1"/>
          </p:cNvCxnSpPr>
          <p:nvPr/>
        </p:nvCxnSpPr>
        <p:spPr>
          <a:xfrm>
            <a:off x="8185356" y="5571009"/>
            <a:ext cx="1027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f80a141d-92ca-4d3d-9308-f7e7b1d44ce8"/>
    <ds:schemaRef ds:uri="http://schemas.microsoft.com/office/2006/documentManagement/types"/>
    <ds:schemaRef ds:uri="http://schemas.microsoft.com/office/2006/metadata/properties"/>
    <ds:schemaRef ds:uri="http://purl.org/dc/dcmitype/"/>
    <ds:schemaRef ds:uri="http://www.w3.org/XML/1998/namespace"/>
    <ds:schemaRef ds:uri="http://purl.org/dc/elements/1.1/"/>
    <ds:schemaRef ds:uri="http://schemas.microsoft.com/office/infopath/2007/PartnerControls"/>
    <ds:schemaRef ds:uri="155be751-a274-42e8-93fb-f39d3b9bccc8"/>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1849</TotalTime>
  <Words>3050</Words>
  <Application>Microsoft Office PowerPoint</Application>
  <PresentationFormat>Widescreen</PresentationFormat>
  <Paragraphs>440</Paragraphs>
  <Slides>63</Slides>
  <Notes>15</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DS-capstone-project-presentation-by-Ahmed-Shahriar-Sakib</dc:title>
  <dc:subject>Data Science</dc:subject>
  <dc:creator/>
  <cp:keywords>Data Science; ML;machine learning;data-science;sakib;ahmed shahriar sakib;IBM;coursera;professional certificate</cp:keywords>
  <dc:description>Applied Machine Learning Capstone Project By Ahmed ShahriarSakib</dc:description>
  <cp:lastModifiedBy>Tohfa Akib</cp:lastModifiedBy>
  <cp:revision>513</cp:revision>
  <dcterms:created xsi:type="dcterms:W3CDTF">2021-04-29T18:58:34Z</dcterms:created>
  <dcterms:modified xsi:type="dcterms:W3CDTF">2021-09-07T17:20:30Z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